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Ex2.xml" ContentType="application/vnd.ms-office.chartex+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3.xml" ContentType="application/vnd.ms-office.chartex+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6" r:id="rId4"/>
    <p:sldId id="258" r:id="rId5"/>
    <p:sldId id="265" r:id="rId6"/>
    <p:sldId id="268" r:id="rId7"/>
    <p:sldId id="269" r:id="rId8"/>
    <p:sldId id="262" r:id="rId9"/>
  </p:sldIdLst>
  <p:sldSz cx="12192000" cy="6858000"/>
  <p:notesSz cx="6858000" cy="9144000"/>
  <p:defaultTextStyle>
    <a:defPPr>
      <a:defRPr lang="es-CO"/>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7CF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nper\OneDrive\Escritorio\MALKA%202\LO%20Q%20ME%20HIZO%20MALKA%20SE15%20BOLETI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P\Desktop\MORTALIDAD%20PERINATAL%202022\HERRAMIENTAS%20PARA%20BOLETINES%20MPN%20Y%20DC%202022\TABLAS%20Y%20GRAFICOS%20NUEVO%20PE%20XIII%20ORIGINAL%20LIDYS%20(RAZON%20DE%20MPNT).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enper\OneDrive\Escritorio\DADIS\BOLETINES\TABLAS%20BOLETIN%202024%20CARMEN%20(version%202).xlsx" TargetMode="External"/></Relationships>
</file>

<file path=ppt/charts/_rels/chartEx2.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Ex3.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file:///C:\Users\enper\OneDrive\Escritorio\DADIS\BOLETINES\TABLAS%20BOLETIN%202024%20CARMEN%20(version%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[LO Q ME HIZO MALKA SE15 BOLETIN.xlsx]Graficas!TablaDinámica2</c:name>
    <c:fmtId val="7"/>
  </c:pivotSource>
  <c:chart>
    <c:title>
      <c:tx>
        <c:rich>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r>
              <a:rPr lang="en-US" b="1"/>
              <a:t>CASOS POR SEMANA EPIDEMIOLOGICA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s-419"/>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s-419"/>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s-419"/>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s-419"/>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dLbls>
          <c:dLblPos val="outEnd"/>
          <c:showLegendKey val="0"/>
          <c:showVal val="1"/>
          <c:showCatName val="0"/>
          <c:showSerName val="0"/>
          <c:showPercent val="0"/>
          <c:showBubbleSize val="0"/>
        </c:dLbls>
        <c:gapWidth val="219"/>
        <c:overlap val="-27"/>
        <c:axId val="607823167"/>
        <c:axId val="607818175"/>
      </c:barChart>
      <c:catAx>
        <c:axId val="60782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s-419"/>
          </a:p>
        </c:txPr>
        <c:crossAx val="607818175"/>
        <c:crosses val="autoZero"/>
        <c:auto val="1"/>
        <c:lblAlgn val="ctr"/>
        <c:lblOffset val="100"/>
        <c:noMultiLvlLbl val="0"/>
      </c:catAx>
      <c:valAx>
        <c:axId val="607818175"/>
        <c:scaling>
          <c:orientation val="minMax"/>
        </c:scaling>
        <c:delete val="1"/>
        <c:axPos val="l"/>
        <c:numFmt formatCode="General" sourceLinked="1"/>
        <c:majorTickMark val="none"/>
        <c:minorTickMark val="none"/>
        <c:tickLblPos val="nextTo"/>
        <c:crossAx val="607823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Narrow" panose="020B0606020202030204" pitchFamily="34" charset="0"/>
        </a:defRPr>
      </a:pPr>
      <a:endParaRPr lang="es-419"/>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219"/>
        <c:overlap val="-27"/>
        <c:axId val="332022719"/>
        <c:axId val="332048639"/>
      </c:barChart>
      <c:catAx>
        <c:axId val="33202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419"/>
          </a:p>
        </c:txPr>
        <c:crossAx val="332048639"/>
        <c:crosses val="autoZero"/>
        <c:auto val="1"/>
        <c:lblAlgn val="ctr"/>
        <c:lblOffset val="100"/>
        <c:noMultiLvlLbl val="0"/>
      </c:catAx>
      <c:valAx>
        <c:axId val="332048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419"/>
          </a:p>
        </c:txPr>
        <c:crossAx val="3320227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Hoja10!$G$4:$G$14</c:f>
              <c:strCache>
                <c:ptCount val="11"/>
                <c:pt idx="0">
                  <c:v>CLINICA DE LA MUJER</c:v>
                </c:pt>
                <c:pt idx="1">
                  <c:v>CLINICA LA ERMITA  SEDE CONCEPCION</c:v>
                </c:pt>
                <c:pt idx="2">
                  <c:v>EMPRESA SOCIAL DEL ESTADO CLINICA MATERNIDAD RAFAE</c:v>
                </c:pt>
                <c:pt idx="3">
                  <c:v>IPS INTENSIVISTAS MATERNIDAD RAFAEL CALVO </c:v>
                </c:pt>
                <c:pt idx="4">
                  <c:v>SEDE 1 CLINICA BLAS DE LEZO MEGA URGENCIA</c:v>
                </c:pt>
                <c:pt idx="5">
                  <c:v>CLINICA MADRE BERNARDA COMUNIDAD DE HERMANAS FRANC</c:v>
                </c:pt>
                <c:pt idx="6">
                  <c:v>CLINICA GENERAL DEL CARIBE </c:v>
                </c:pt>
                <c:pt idx="7">
                  <c:v>CENTRO HOSPITALARIO SERENA DEL MAR</c:v>
                </c:pt>
                <c:pt idx="8">
                  <c:v>CLINICA  BLAS  DELEZO</c:v>
                </c:pt>
                <c:pt idx="9">
                  <c:v>FUNDACION UNIDAD DE CUIDADOS INTENSIVOS DOÑA PILAR</c:v>
                </c:pt>
                <c:pt idx="10">
                  <c:v>CLINICA CRECER</c:v>
                </c:pt>
              </c:strCache>
            </c:strRef>
          </c:cat>
          <c:val>
            <c:numRef>
              <c:f>Hoja10!$H$4:$H$14</c:f>
              <c:numCache>
                <c:formatCode>General</c:formatCode>
                <c:ptCount val="11"/>
                <c:pt idx="0">
                  <c:v>29</c:v>
                </c:pt>
                <c:pt idx="1">
                  <c:v>20</c:v>
                </c:pt>
                <c:pt idx="2">
                  <c:v>14</c:v>
                </c:pt>
                <c:pt idx="3">
                  <c:v>13</c:v>
                </c:pt>
                <c:pt idx="4">
                  <c:v>5</c:v>
                </c:pt>
                <c:pt idx="5">
                  <c:v>5</c:v>
                </c:pt>
                <c:pt idx="6">
                  <c:v>4</c:v>
                </c:pt>
                <c:pt idx="7">
                  <c:v>3</c:v>
                </c:pt>
                <c:pt idx="8">
                  <c:v>2</c:v>
                </c:pt>
                <c:pt idx="9">
                  <c:v>2</c:v>
                </c:pt>
                <c:pt idx="10">
                  <c:v>3</c:v>
                </c:pt>
              </c:numCache>
            </c:numRef>
          </c:val>
          <c:extLst>
            <c:ext xmlns:c16="http://schemas.microsoft.com/office/drawing/2014/chart" uri="{C3380CC4-5D6E-409C-BE32-E72D297353CC}">
              <c16:uniqueId val="{00000000-72DD-4729-B740-255C2B14469D}"/>
            </c:ext>
          </c:extLst>
        </c:ser>
        <c:dLbls>
          <c:showLegendKey val="0"/>
          <c:showVal val="0"/>
          <c:showCatName val="0"/>
          <c:showSerName val="0"/>
          <c:showPercent val="0"/>
          <c:showBubbleSize val="0"/>
        </c:dLbls>
        <c:gapWidth val="219"/>
        <c:overlap val="-27"/>
        <c:axId val="411993855"/>
        <c:axId val="411994335"/>
      </c:barChart>
      <c:catAx>
        <c:axId val="41199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411994335"/>
        <c:crosses val="autoZero"/>
        <c:auto val="1"/>
        <c:lblAlgn val="ctr"/>
        <c:lblOffset val="100"/>
        <c:noMultiLvlLbl val="0"/>
      </c:catAx>
      <c:valAx>
        <c:axId val="411994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411993855"/>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s-419"/>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886319241541349"/>
          <c:y val="5.5555555555555552E-2"/>
          <c:w val="0.84205923945041461"/>
          <c:h val="0.63692464155797057"/>
        </c:manualLayout>
      </c:layout>
      <c:bar3DChart>
        <c:barDir val="bar"/>
        <c:grouping val="stacked"/>
        <c:varyColors val="0"/>
        <c:ser>
          <c:idx val="0"/>
          <c:order val="0"/>
          <c:tx>
            <c:strRef>
              <c:f>'RAZON MPNT2022'!$B$2</c:f>
              <c:strCache>
                <c:ptCount val="1"/>
                <c:pt idx="0">
                  <c:v>N° de casos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'RAZON MPNT2022'!$A$3:$A$4</c:f>
              <c:numCache>
                <c:formatCode>General</c:formatCode>
                <c:ptCount val="2"/>
                <c:pt idx="0">
                  <c:v>2023</c:v>
                </c:pt>
                <c:pt idx="1">
                  <c:v>2024</c:v>
                </c:pt>
              </c:numCache>
            </c:numRef>
          </c:cat>
          <c:val>
            <c:numRef>
              <c:f>'RAZON MPNT2022'!$B$3:$B$4</c:f>
              <c:numCache>
                <c:formatCode>General</c:formatCode>
                <c:ptCount val="2"/>
                <c:pt idx="0">
                  <c:v>157</c:v>
                </c:pt>
                <c:pt idx="1">
                  <c:v>102</c:v>
                </c:pt>
              </c:numCache>
            </c:numRef>
          </c:val>
          <c:extLst>
            <c:ext xmlns:c16="http://schemas.microsoft.com/office/drawing/2014/chart" uri="{C3380CC4-5D6E-409C-BE32-E72D297353CC}">
              <c16:uniqueId val="{00000000-9EB1-4EC6-95F2-BD4ECF2CBEE8}"/>
            </c:ext>
          </c:extLst>
        </c:ser>
        <c:ser>
          <c:idx val="1"/>
          <c:order val="1"/>
          <c:tx>
            <c:strRef>
              <c:f>'RAZON MPNT2022'!$C$2</c:f>
              <c:strCache>
                <c:ptCount val="1"/>
                <c:pt idx="0">
                  <c:v>RM x 1000 NV</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'RAZON MPNT2022'!$A$3:$A$4</c:f>
              <c:numCache>
                <c:formatCode>General</c:formatCode>
                <c:ptCount val="2"/>
                <c:pt idx="0">
                  <c:v>2023</c:v>
                </c:pt>
                <c:pt idx="1">
                  <c:v>2024</c:v>
                </c:pt>
              </c:numCache>
            </c:numRef>
          </c:cat>
          <c:val>
            <c:numRef>
              <c:f>'RAZON MPNT2022'!$C$3:$C$4</c:f>
              <c:numCache>
                <c:formatCode>0.00</c:formatCode>
                <c:ptCount val="2"/>
                <c:pt idx="0">
                  <c:v>41.359325605900949</c:v>
                </c:pt>
                <c:pt idx="1">
                  <c:v>26.870389884088517</c:v>
                </c:pt>
              </c:numCache>
            </c:numRef>
          </c:val>
          <c:extLst>
            <c:ext xmlns:c16="http://schemas.microsoft.com/office/drawing/2014/chart" uri="{C3380CC4-5D6E-409C-BE32-E72D297353CC}">
              <c16:uniqueId val="{00000001-9EB1-4EC6-95F2-BD4ECF2CBEE8}"/>
            </c:ext>
          </c:extLst>
        </c:ser>
        <c:dLbls>
          <c:showLegendKey val="0"/>
          <c:showVal val="1"/>
          <c:showCatName val="0"/>
          <c:showSerName val="0"/>
          <c:showPercent val="0"/>
          <c:showBubbleSize val="0"/>
        </c:dLbls>
        <c:gapWidth val="150"/>
        <c:shape val="box"/>
        <c:axId val="609067247"/>
        <c:axId val="609069327"/>
        <c:axId val="0"/>
      </c:bar3DChart>
      <c:catAx>
        <c:axId val="6090672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609069327"/>
        <c:crosses val="autoZero"/>
        <c:auto val="1"/>
        <c:lblAlgn val="ctr"/>
        <c:lblOffset val="100"/>
        <c:noMultiLvlLbl val="0"/>
      </c:catAx>
      <c:valAx>
        <c:axId val="6090693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609067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sz="1050" b="1"/>
      </a:pPr>
      <a:endParaRPr lang="es-419"/>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Hoja17!$E$22:$E$24</c:f>
              <c:strCache>
                <c:ptCount val="3"/>
                <c:pt idx="0">
                  <c:v>ANTEPARTO</c:v>
                </c:pt>
                <c:pt idx="1">
                  <c:v>POSPARTO</c:v>
                </c:pt>
                <c:pt idx="2">
                  <c:v>INTRAPARTO</c:v>
                </c:pt>
              </c:strCache>
            </c:strRef>
          </c:cat>
          <c:val>
            <c:numRef>
              <c:f>Hoja17!$F$22:$F$24</c:f>
              <c:numCache>
                <c:formatCode>0</c:formatCode>
                <c:ptCount val="3"/>
                <c:pt idx="0">
                  <c:v>47</c:v>
                </c:pt>
                <c:pt idx="1">
                  <c:v>46</c:v>
                </c:pt>
                <c:pt idx="2">
                  <c:v>7</c:v>
                </c:pt>
              </c:numCache>
            </c:numRef>
          </c:val>
          <c:extLst>
            <c:ext xmlns:c16="http://schemas.microsoft.com/office/drawing/2014/chart" uri="{C3380CC4-5D6E-409C-BE32-E72D297353CC}">
              <c16:uniqueId val="{00000000-6212-41A1-8A6C-785F158C63B9}"/>
            </c:ext>
          </c:extLst>
        </c:ser>
        <c:dLbls>
          <c:showLegendKey val="0"/>
          <c:showVal val="0"/>
          <c:showCatName val="0"/>
          <c:showSerName val="0"/>
          <c:showPercent val="0"/>
          <c:showBubbleSize val="0"/>
        </c:dLbls>
        <c:gapWidth val="219"/>
        <c:overlap val="-27"/>
        <c:axId val="1436116511"/>
        <c:axId val="1436103071"/>
      </c:barChart>
      <c:catAx>
        <c:axId val="1436116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1436103071"/>
        <c:crosses val="autoZero"/>
        <c:auto val="1"/>
        <c:lblAlgn val="ctr"/>
        <c:lblOffset val="100"/>
        <c:noMultiLvlLbl val="0"/>
      </c:catAx>
      <c:valAx>
        <c:axId val="1436103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1436116511"/>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'Mortalidad perinatal'!$A$2</c:f>
              <c:strCache>
                <c:ptCount val="1"/>
                <c:pt idx="0">
                  <c:v>2022</c:v>
                </c:pt>
              </c:strCache>
            </c:strRef>
          </c:tx>
          <c:spPr>
            <a:ln w="28575" cap="rnd">
              <a:solidFill>
                <a:schemeClr val="accent2"/>
              </a:solidFill>
              <a:round/>
            </a:ln>
            <a:effectLst/>
          </c:spPr>
          <c:marker>
            <c:symbol val="none"/>
          </c:marker>
          <c:cat>
            <c:numRef>
              <c:f>'Mortalidad perinatal'!$B$1:$AG$1</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'Mortalidad perinatal'!$B$2:$AG$2</c:f>
              <c:numCache>
                <c:formatCode>General</c:formatCode>
                <c:ptCount val="32"/>
                <c:pt idx="0">
                  <c:v>6</c:v>
                </c:pt>
                <c:pt idx="1">
                  <c:v>2</c:v>
                </c:pt>
                <c:pt idx="2">
                  <c:v>11</c:v>
                </c:pt>
                <c:pt idx="3">
                  <c:v>11</c:v>
                </c:pt>
                <c:pt idx="4">
                  <c:v>3</c:v>
                </c:pt>
                <c:pt idx="5">
                  <c:v>6</c:v>
                </c:pt>
                <c:pt idx="6">
                  <c:v>5</c:v>
                </c:pt>
                <c:pt idx="7">
                  <c:v>5</c:v>
                </c:pt>
                <c:pt idx="8">
                  <c:v>8</c:v>
                </c:pt>
                <c:pt idx="9">
                  <c:v>4</c:v>
                </c:pt>
                <c:pt idx="10">
                  <c:v>5</c:v>
                </c:pt>
                <c:pt idx="11">
                  <c:v>5</c:v>
                </c:pt>
                <c:pt idx="12">
                  <c:v>4</c:v>
                </c:pt>
                <c:pt idx="13">
                  <c:v>8</c:v>
                </c:pt>
                <c:pt idx="14">
                  <c:v>6</c:v>
                </c:pt>
                <c:pt idx="15">
                  <c:v>5</c:v>
                </c:pt>
                <c:pt idx="16">
                  <c:v>11</c:v>
                </c:pt>
                <c:pt idx="17">
                  <c:v>6</c:v>
                </c:pt>
                <c:pt idx="18">
                  <c:v>7</c:v>
                </c:pt>
                <c:pt idx="19">
                  <c:v>8</c:v>
                </c:pt>
                <c:pt idx="20">
                  <c:v>4</c:v>
                </c:pt>
                <c:pt idx="21">
                  <c:v>4</c:v>
                </c:pt>
                <c:pt idx="22">
                  <c:v>6</c:v>
                </c:pt>
                <c:pt idx="23">
                  <c:v>4</c:v>
                </c:pt>
                <c:pt idx="24">
                  <c:v>5</c:v>
                </c:pt>
                <c:pt idx="25">
                  <c:v>5</c:v>
                </c:pt>
                <c:pt idx="26">
                  <c:v>4</c:v>
                </c:pt>
                <c:pt idx="27">
                  <c:v>6</c:v>
                </c:pt>
                <c:pt idx="28">
                  <c:v>4</c:v>
                </c:pt>
                <c:pt idx="29">
                  <c:v>4</c:v>
                </c:pt>
                <c:pt idx="30">
                  <c:v>8</c:v>
                </c:pt>
                <c:pt idx="31">
                  <c:v>9</c:v>
                </c:pt>
              </c:numCache>
            </c:numRef>
          </c:val>
          <c:smooth val="0"/>
          <c:extLst>
            <c:ext xmlns:c16="http://schemas.microsoft.com/office/drawing/2014/chart" uri="{C3380CC4-5D6E-409C-BE32-E72D297353CC}">
              <c16:uniqueId val="{00000000-3275-4250-BBB9-DBBE0334C83E}"/>
            </c:ext>
          </c:extLst>
        </c:ser>
        <c:ser>
          <c:idx val="1"/>
          <c:order val="1"/>
          <c:tx>
            <c:strRef>
              <c:f>'Mortalidad perinatal'!$A$3</c:f>
              <c:strCache>
                <c:ptCount val="1"/>
                <c:pt idx="0">
                  <c:v>2023</c:v>
                </c:pt>
              </c:strCache>
            </c:strRef>
          </c:tx>
          <c:spPr>
            <a:ln w="28575" cap="rnd">
              <a:solidFill>
                <a:schemeClr val="accent4"/>
              </a:solidFill>
              <a:round/>
            </a:ln>
            <a:effectLst/>
          </c:spPr>
          <c:marker>
            <c:symbol val="none"/>
          </c:marker>
          <c:cat>
            <c:numRef>
              <c:f>'Mortalidad perinatal'!$B$1:$AG$1</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'Mortalidad perinatal'!$B$3:$AG$3</c:f>
              <c:numCache>
                <c:formatCode>General</c:formatCode>
                <c:ptCount val="32"/>
                <c:pt idx="0">
                  <c:v>11</c:v>
                </c:pt>
                <c:pt idx="1">
                  <c:v>6</c:v>
                </c:pt>
                <c:pt idx="2">
                  <c:v>3</c:v>
                </c:pt>
                <c:pt idx="3">
                  <c:v>6</c:v>
                </c:pt>
                <c:pt idx="4">
                  <c:v>3</c:v>
                </c:pt>
                <c:pt idx="5">
                  <c:v>8</c:v>
                </c:pt>
                <c:pt idx="6">
                  <c:v>5</c:v>
                </c:pt>
                <c:pt idx="7">
                  <c:v>5</c:v>
                </c:pt>
                <c:pt idx="8">
                  <c:v>7</c:v>
                </c:pt>
                <c:pt idx="9">
                  <c:v>7</c:v>
                </c:pt>
                <c:pt idx="10">
                  <c:v>3</c:v>
                </c:pt>
                <c:pt idx="11">
                  <c:v>5</c:v>
                </c:pt>
                <c:pt idx="12">
                  <c:v>5</c:v>
                </c:pt>
                <c:pt idx="13">
                  <c:v>1</c:v>
                </c:pt>
                <c:pt idx="14">
                  <c:v>5</c:v>
                </c:pt>
                <c:pt idx="15">
                  <c:v>8</c:v>
                </c:pt>
                <c:pt idx="16">
                  <c:v>4</c:v>
                </c:pt>
                <c:pt idx="17">
                  <c:v>3</c:v>
                </c:pt>
                <c:pt idx="18">
                  <c:v>4</c:v>
                </c:pt>
                <c:pt idx="19">
                  <c:v>5</c:v>
                </c:pt>
                <c:pt idx="20">
                  <c:v>2</c:v>
                </c:pt>
                <c:pt idx="21">
                  <c:v>5</c:v>
                </c:pt>
                <c:pt idx="22">
                  <c:v>5</c:v>
                </c:pt>
                <c:pt idx="23">
                  <c:v>2</c:v>
                </c:pt>
                <c:pt idx="24">
                  <c:v>7</c:v>
                </c:pt>
                <c:pt idx="25">
                  <c:v>1</c:v>
                </c:pt>
                <c:pt idx="26">
                  <c:v>4</c:v>
                </c:pt>
                <c:pt idx="27">
                  <c:v>4</c:v>
                </c:pt>
                <c:pt idx="28">
                  <c:v>8</c:v>
                </c:pt>
                <c:pt idx="29">
                  <c:v>2</c:v>
                </c:pt>
                <c:pt idx="30">
                  <c:v>0</c:v>
                </c:pt>
                <c:pt idx="31">
                  <c:v>6</c:v>
                </c:pt>
              </c:numCache>
            </c:numRef>
          </c:val>
          <c:smooth val="0"/>
          <c:extLst>
            <c:ext xmlns:c16="http://schemas.microsoft.com/office/drawing/2014/chart" uri="{C3380CC4-5D6E-409C-BE32-E72D297353CC}">
              <c16:uniqueId val="{00000001-3275-4250-BBB9-DBBE0334C83E}"/>
            </c:ext>
          </c:extLst>
        </c:ser>
        <c:ser>
          <c:idx val="2"/>
          <c:order val="2"/>
          <c:tx>
            <c:strRef>
              <c:f>'Mortalidad perinatal'!$A$4</c:f>
              <c:strCache>
                <c:ptCount val="1"/>
                <c:pt idx="0">
                  <c:v>2024</c:v>
                </c:pt>
              </c:strCache>
            </c:strRef>
          </c:tx>
          <c:spPr>
            <a:ln w="28575" cap="rnd">
              <a:solidFill>
                <a:schemeClr val="accent6"/>
              </a:solidFill>
              <a:round/>
            </a:ln>
            <a:effectLst/>
          </c:spPr>
          <c:marker>
            <c:symbol val="none"/>
          </c:marker>
          <c:cat>
            <c:numRef>
              <c:f>'Mortalidad perinatal'!$B$1:$AG$1</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'Mortalidad perinatal'!$B$4:$AG$4</c:f>
              <c:numCache>
                <c:formatCode>General</c:formatCode>
                <c:ptCount val="32"/>
                <c:pt idx="0">
                  <c:v>1</c:v>
                </c:pt>
                <c:pt idx="1">
                  <c:v>5</c:v>
                </c:pt>
                <c:pt idx="2">
                  <c:v>7</c:v>
                </c:pt>
                <c:pt idx="3">
                  <c:v>5</c:v>
                </c:pt>
                <c:pt idx="4">
                  <c:v>0</c:v>
                </c:pt>
                <c:pt idx="5">
                  <c:v>3</c:v>
                </c:pt>
                <c:pt idx="6">
                  <c:v>5</c:v>
                </c:pt>
                <c:pt idx="7">
                  <c:v>4</c:v>
                </c:pt>
                <c:pt idx="8">
                  <c:v>4</c:v>
                </c:pt>
                <c:pt idx="9">
                  <c:v>3</c:v>
                </c:pt>
                <c:pt idx="10">
                  <c:v>2</c:v>
                </c:pt>
                <c:pt idx="11">
                  <c:v>5</c:v>
                </c:pt>
                <c:pt idx="12">
                  <c:v>5</c:v>
                </c:pt>
                <c:pt idx="13">
                  <c:v>4</c:v>
                </c:pt>
                <c:pt idx="14">
                  <c:v>2</c:v>
                </c:pt>
                <c:pt idx="15">
                  <c:v>2</c:v>
                </c:pt>
                <c:pt idx="16">
                  <c:v>5</c:v>
                </c:pt>
                <c:pt idx="17">
                  <c:v>3</c:v>
                </c:pt>
                <c:pt idx="18">
                  <c:v>4</c:v>
                </c:pt>
                <c:pt idx="19">
                  <c:v>1</c:v>
                </c:pt>
                <c:pt idx="20">
                  <c:v>2</c:v>
                </c:pt>
                <c:pt idx="21">
                  <c:v>2</c:v>
                </c:pt>
                <c:pt idx="22">
                  <c:v>3</c:v>
                </c:pt>
                <c:pt idx="23">
                  <c:v>3</c:v>
                </c:pt>
                <c:pt idx="24">
                  <c:v>5</c:v>
                </c:pt>
                <c:pt idx="25">
                  <c:v>1</c:v>
                </c:pt>
                <c:pt idx="26">
                  <c:v>0</c:v>
                </c:pt>
                <c:pt idx="27">
                  <c:v>0</c:v>
                </c:pt>
                <c:pt idx="28">
                  <c:v>3</c:v>
                </c:pt>
                <c:pt idx="29">
                  <c:v>3</c:v>
                </c:pt>
                <c:pt idx="30">
                  <c:v>3</c:v>
                </c:pt>
                <c:pt idx="31">
                  <c:v>4</c:v>
                </c:pt>
              </c:numCache>
            </c:numRef>
          </c:val>
          <c:smooth val="0"/>
          <c:extLst>
            <c:ext xmlns:c16="http://schemas.microsoft.com/office/drawing/2014/chart" uri="{C3380CC4-5D6E-409C-BE32-E72D297353CC}">
              <c16:uniqueId val="{00000002-3275-4250-BBB9-DBBE0334C83E}"/>
            </c:ext>
          </c:extLst>
        </c:ser>
        <c:dLbls>
          <c:showLegendKey val="0"/>
          <c:showVal val="0"/>
          <c:showCatName val="0"/>
          <c:showSerName val="0"/>
          <c:showPercent val="0"/>
          <c:showBubbleSize val="0"/>
        </c:dLbls>
        <c:smooth val="0"/>
        <c:axId val="300028336"/>
        <c:axId val="1719008832"/>
      </c:lineChart>
      <c:catAx>
        <c:axId val="30002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5">
                    <a:lumMod val="50000"/>
                  </a:schemeClr>
                </a:solidFill>
                <a:latin typeface="Arial Narrow" panose="020B0606020202030204" pitchFamily="34" charset="0"/>
                <a:ea typeface="+mn-ea"/>
                <a:cs typeface="+mn-cs"/>
              </a:defRPr>
            </a:pPr>
            <a:endParaRPr lang="es-419"/>
          </a:p>
        </c:txPr>
        <c:crossAx val="1719008832"/>
        <c:crosses val="autoZero"/>
        <c:auto val="1"/>
        <c:lblAlgn val="ctr"/>
        <c:lblOffset val="100"/>
        <c:noMultiLvlLbl val="0"/>
      </c:catAx>
      <c:valAx>
        <c:axId val="171900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50000"/>
                  </a:schemeClr>
                </a:solidFill>
                <a:latin typeface="Arial Narrow" panose="020B0606020202030204" pitchFamily="34" charset="0"/>
                <a:ea typeface="+mn-ea"/>
                <a:cs typeface="+mn-cs"/>
              </a:defRPr>
            </a:pPr>
            <a:endParaRPr lang="es-419"/>
          </a:p>
        </c:txPr>
        <c:crossAx val="30002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5">
                  <a:lumMod val="50000"/>
                </a:schemeClr>
              </a:solidFill>
              <a:latin typeface="Arial Narrow" panose="020B0606020202030204" pitchFamily="34" charset="0"/>
              <a:ea typeface="+mn-ea"/>
              <a:cs typeface="+mn-cs"/>
            </a:defRPr>
          </a:pPr>
          <a:endParaRPr lang="es-419"/>
        </a:p>
      </c:txPr>
    </c:legend>
    <c:plotVisOnly val="1"/>
    <c:dispBlanksAs val="gap"/>
    <c:showDLblsOverMax val="0"/>
  </c:chart>
  <c:spPr>
    <a:solidFill>
      <a:schemeClr val="lt1"/>
    </a:solidFill>
    <a:ln w="38100" cap="flat" cmpd="sng" algn="ctr">
      <a:solidFill>
        <a:schemeClr val="accent1"/>
      </a:solidFill>
      <a:prstDash val="solid"/>
      <a:miter lim="800000"/>
    </a:ln>
    <a:effectLst/>
  </c:spPr>
  <c:txPr>
    <a:bodyPr/>
    <a:lstStyle/>
    <a:p>
      <a:pPr>
        <a:defRPr>
          <a:solidFill>
            <a:schemeClr val="accent5">
              <a:lumMod val="50000"/>
            </a:schemeClr>
          </a:solidFill>
          <a:latin typeface="Arial Narrow" panose="020B0606020202030204" pitchFamily="34" charset="0"/>
          <a:ea typeface="+mn-ea"/>
          <a:cs typeface="+mn-cs"/>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[LO Q ME HIZO MALKA SE15 BOLETIN.xlsx]Graficas!TablaDinámica2</c:name>
    <c:fmtId val="50"/>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s-419"/>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s-419"/>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s-419"/>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Graficas!$C$6</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Graficas!$B$7:$B$36</c:f>
              <c:strCache>
                <c:ptCount val="29"/>
                <c:pt idx="0">
                  <c:v>1</c:v>
                </c:pt>
                <c:pt idx="1">
                  <c:v>2</c:v>
                </c:pt>
                <c:pt idx="2">
                  <c:v>3</c:v>
                </c:pt>
                <c:pt idx="3">
                  <c:v>4</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29</c:v>
                </c:pt>
                <c:pt idx="26">
                  <c:v>30</c:v>
                </c:pt>
                <c:pt idx="27">
                  <c:v>31</c:v>
                </c:pt>
                <c:pt idx="28">
                  <c:v>32</c:v>
                </c:pt>
              </c:strCache>
            </c:strRef>
          </c:cat>
          <c:val>
            <c:numRef>
              <c:f>Graficas!$C$7:$C$36</c:f>
              <c:numCache>
                <c:formatCode>General</c:formatCode>
                <c:ptCount val="29"/>
                <c:pt idx="0">
                  <c:v>4</c:v>
                </c:pt>
                <c:pt idx="1">
                  <c:v>10</c:v>
                </c:pt>
                <c:pt idx="2">
                  <c:v>14</c:v>
                </c:pt>
                <c:pt idx="3">
                  <c:v>10</c:v>
                </c:pt>
                <c:pt idx="4">
                  <c:v>6</c:v>
                </c:pt>
                <c:pt idx="5">
                  <c:v>10</c:v>
                </c:pt>
                <c:pt idx="6">
                  <c:v>8</c:v>
                </c:pt>
                <c:pt idx="7">
                  <c:v>8</c:v>
                </c:pt>
                <c:pt idx="8">
                  <c:v>6</c:v>
                </c:pt>
                <c:pt idx="9">
                  <c:v>4</c:v>
                </c:pt>
                <c:pt idx="10">
                  <c:v>10</c:v>
                </c:pt>
                <c:pt idx="11">
                  <c:v>10</c:v>
                </c:pt>
                <c:pt idx="12">
                  <c:v>10</c:v>
                </c:pt>
                <c:pt idx="13">
                  <c:v>4</c:v>
                </c:pt>
                <c:pt idx="14">
                  <c:v>4</c:v>
                </c:pt>
                <c:pt idx="15">
                  <c:v>10</c:v>
                </c:pt>
                <c:pt idx="16">
                  <c:v>6</c:v>
                </c:pt>
                <c:pt idx="17">
                  <c:v>8</c:v>
                </c:pt>
                <c:pt idx="18">
                  <c:v>2</c:v>
                </c:pt>
                <c:pt idx="19">
                  <c:v>4</c:v>
                </c:pt>
                <c:pt idx="20">
                  <c:v>4</c:v>
                </c:pt>
                <c:pt idx="21">
                  <c:v>6</c:v>
                </c:pt>
                <c:pt idx="22">
                  <c:v>6</c:v>
                </c:pt>
                <c:pt idx="23">
                  <c:v>5</c:v>
                </c:pt>
                <c:pt idx="24">
                  <c:v>1</c:v>
                </c:pt>
                <c:pt idx="25">
                  <c:v>3</c:v>
                </c:pt>
                <c:pt idx="26">
                  <c:v>3</c:v>
                </c:pt>
                <c:pt idx="27">
                  <c:v>3</c:v>
                </c:pt>
                <c:pt idx="28">
                  <c:v>4</c:v>
                </c:pt>
              </c:numCache>
            </c:numRef>
          </c:val>
          <c:extLst>
            <c:ext xmlns:c16="http://schemas.microsoft.com/office/drawing/2014/chart" uri="{C3380CC4-5D6E-409C-BE32-E72D297353CC}">
              <c16:uniqueId val="{00000000-76F5-4A90-B563-54090AF3965A}"/>
            </c:ext>
          </c:extLst>
        </c:ser>
        <c:dLbls>
          <c:dLblPos val="outEnd"/>
          <c:showLegendKey val="0"/>
          <c:showVal val="1"/>
          <c:showCatName val="0"/>
          <c:showSerName val="0"/>
          <c:showPercent val="0"/>
          <c:showBubbleSize val="0"/>
        </c:dLbls>
        <c:gapWidth val="219"/>
        <c:overlap val="-27"/>
        <c:axId val="607823167"/>
        <c:axId val="607818175"/>
      </c:barChart>
      <c:catAx>
        <c:axId val="60782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s-419"/>
          </a:p>
        </c:txPr>
        <c:crossAx val="607818175"/>
        <c:crosses val="autoZero"/>
        <c:auto val="1"/>
        <c:lblAlgn val="ctr"/>
        <c:lblOffset val="100"/>
        <c:noMultiLvlLbl val="0"/>
      </c:catAx>
      <c:valAx>
        <c:axId val="607818175"/>
        <c:scaling>
          <c:orientation val="minMax"/>
        </c:scaling>
        <c:delete val="1"/>
        <c:axPos val="l"/>
        <c:numFmt formatCode="General" sourceLinked="1"/>
        <c:majorTickMark val="none"/>
        <c:minorTickMark val="none"/>
        <c:tickLblPos val="nextTo"/>
        <c:crossAx val="607823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Narrow" panose="020B0606020202030204" pitchFamily="34" charset="0"/>
        </a:defRPr>
      </a:pPr>
      <a:endParaRPr lang="es-419"/>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Hoja1!$G$153</c:f>
              <c:strCache>
                <c:ptCount val="1"/>
                <c:pt idx="0">
                  <c:v>SUBSIDIADO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Hoja1!$H$153</c:f>
              <c:numCache>
                <c:formatCode>General</c:formatCode>
                <c:ptCount val="1"/>
                <c:pt idx="0">
                  <c:v>59</c:v>
                </c:pt>
              </c:numCache>
            </c:numRef>
          </c:val>
          <c:extLst>
            <c:ext xmlns:c16="http://schemas.microsoft.com/office/drawing/2014/chart" uri="{C3380CC4-5D6E-409C-BE32-E72D297353CC}">
              <c16:uniqueId val="{00000000-DC43-49A2-8DFE-479FFFD56073}"/>
            </c:ext>
          </c:extLst>
        </c:ser>
        <c:ser>
          <c:idx val="1"/>
          <c:order val="1"/>
          <c:tx>
            <c:strRef>
              <c:f>Hoja1!$G$154</c:f>
              <c:strCache>
                <c:ptCount val="1"/>
                <c:pt idx="0">
                  <c:v>CONTRIBUTIVO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Hoja1!$H$154</c:f>
              <c:numCache>
                <c:formatCode>General</c:formatCode>
                <c:ptCount val="1"/>
                <c:pt idx="0">
                  <c:v>37</c:v>
                </c:pt>
              </c:numCache>
            </c:numRef>
          </c:val>
          <c:extLst>
            <c:ext xmlns:c16="http://schemas.microsoft.com/office/drawing/2014/chart" uri="{C3380CC4-5D6E-409C-BE32-E72D297353CC}">
              <c16:uniqueId val="{00000001-DC43-49A2-8DFE-479FFFD56073}"/>
            </c:ext>
          </c:extLst>
        </c:ser>
        <c:ser>
          <c:idx val="2"/>
          <c:order val="2"/>
          <c:tx>
            <c:strRef>
              <c:f>Hoja1!$G$155</c:f>
              <c:strCache>
                <c:ptCount val="1"/>
                <c:pt idx="0">
                  <c:v>EXCEPCIÓN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Hoja1!$H$155</c:f>
              <c:numCache>
                <c:formatCode>General</c:formatCode>
                <c:ptCount val="1"/>
                <c:pt idx="0">
                  <c:v>3</c:v>
                </c:pt>
              </c:numCache>
            </c:numRef>
          </c:val>
          <c:extLst>
            <c:ext xmlns:c16="http://schemas.microsoft.com/office/drawing/2014/chart" uri="{C3380CC4-5D6E-409C-BE32-E72D297353CC}">
              <c16:uniqueId val="{00000002-DC43-49A2-8DFE-479FFFD56073}"/>
            </c:ext>
          </c:extLst>
        </c:ser>
        <c:ser>
          <c:idx val="3"/>
          <c:order val="3"/>
          <c:tx>
            <c:strRef>
              <c:f>Hoja1!$G$156</c:f>
              <c:strCache>
                <c:ptCount val="1"/>
                <c:pt idx="0">
                  <c:v>INDETERMINADO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Hoja1!$H$156</c:f>
              <c:numCache>
                <c:formatCode>General</c:formatCode>
                <c:ptCount val="1"/>
                <c:pt idx="0">
                  <c:v>2</c:v>
                </c:pt>
              </c:numCache>
            </c:numRef>
          </c:val>
          <c:extLst>
            <c:ext xmlns:c16="http://schemas.microsoft.com/office/drawing/2014/chart" uri="{C3380CC4-5D6E-409C-BE32-E72D297353CC}">
              <c16:uniqueId val="{00000003-DC43-49A2-8DFE-479FFFD56073}"/>
            </c:ext>
          </c:extLst>
        </c:ser>
        <c:ser>
          <c:idx val="4"/>
          <c:order val="4"/>
          <c:tx>
            <c:strRef>
              <c:f>Hoja1!$G$157</c:f>
              <c:strCache>
                <c:ptCount val="1"/>
                <c:pt idx="0">
                  <c:v>NO AFILIADA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Hoja1!$H$157</c:f>
              <c:numCache>
                <c:formatCode>General</c:formatCode>
                <c:ptCount val="1"/>
                <c:pt idx="0">
                  <c:v>1</c:v>
                </c:pt>
              </c:numCache>
            </c:numRef>
          </c:val>
          <c:extLst>
            <c:ext xmlns:c16="http://schemas.microsoft.com/office/drawing/2014/chart" uri="{C3380CC4-5D6E-409C-BE32-E72D297353CC}">
              <c16:uniqueId val="{00000004-DC43-49A2-8DFE-479FFFD56073}"/>
            </c:ext>
          </c:extLst>
        </c:ser>
        <c:dLbls>
          <c:dLblPos val="outEnd"/>
          <c:showLegendKey val="0"/>
          <c:showVal val="1"/>
          <c:showCatName val="0"/>
          <c:showSerName val="0"/>
          <c:showPercent val="0"/>
          <c:showBubbleSize val="0"/>
        </c:dLbls>
        <c:gapWidth val="219"/>
        <c:overlap val="-27"/>
        <c:axId val="275705519"/>
        <c:axId val="275706503"/>
      </c:barChart>
      <c:catAx>
        <c:axId val="27570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275706503"/>
        <c:crosses val="autoZero"/>
        <c:auto val="1"/>
        <c:lblAlgn val="ctr"/>
        <c:lblOffset val="100"/>
        <c:noMultiLvlLbl val="0"/>
      </c:catAx>
      <c:valAx>
        <c:axId val="275706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275705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sz="1050" b="1"/>
      </a:pPr>
      <a:endParaRPr lang="es-419"/>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Hoja11!$E$4:$E$6</c:f>
              <c:strCache>
                <c:ptCount val="3"/>
                <c:pt idx="0">
                  <c:v>ALEMANIA</c:v>
                </c:pt>
                <c:pt idx="1">
                  <c:v>VENEZUELA</c:v>
                </c:pt>
                <c:pt idx="2">
                  <c:v>COLOMBIA</c:v>
                </c:pt>
              </c:strCache>
            </c:strRef>
          </c:cat>
          <c:val>
            <c:numRef>
              <c:f>Hoja11!$F$4:$F$6</c:f>
              <c:numCache>
                <c:formatCode>General</c:formatCode>
                <c:ptCount val="3"/>
                <c:pt idx="0">
                  <c:v>1</c:v>
                </c:pt>
                <c:pt idx="1">
                  <c:v>8</c:v>
                </c:pt>
                <c:pt idx="2">
                  <c:v>93</c:v>
                </c:pt>
              </c:numCache>
            </c:numRef>
          </c:val>
          <c:extLst>
            <c:ext xmlns:c16="http://schemas.microsoft.com/office/drawing/2014/chart" uri="{C3380CC4-5D6E-409C-BE32-E72D297353CC}">
              <c16:uniqueId val="{00000000-9645-484F-AF88-4955D8520DE0}"/>
            </c:ext>
          </c:extLst>
        </c:ser>
        <c:dLbls>
          <c:showLegendKey val="0"/>
          <c:showVal val="0"/>
          <c:showCatName val="0"/>
          <c:showSerName val="0"/>
          <c:showPercent val="0"/>
          <c:showBubbleSize val="0"/>
        </c:dLbls>
        <c:gapWidth val="182"/>
        <c:axId val="893951263"/>
        <c:axId val="893956543"/>
      </c:barChart>
      <c:catAx>
        <c:axId val="89395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893956543"/>
        <c:crosses val="autoZero"/>
        <c:auto val="1"/>
        <c:lblAlgn val="ctr"/>
        <c:lblOffset val="100"/>
        <c:noMultiLvlLbl val="0"/>
      </c:catAx>
      <c:valAx>
        <c:axId val="8939565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893951263"/>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s-419"/>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Hoja12!$F$4:$F$6</c:f>
              <c:strCache>
                <c:ptCount val="3"/>
                <c:pt idx="0">
                  <c:v>HISTORICA Y DEL CARIBE NORTE</c:v>
                </c:pt>
                <c:pt idx="1">
                  <c:v>DE LA VIRGEN Y TURISTICA</c:v>
                </c:pt>
                <c:pt idx="2">
                  <c:v>INDUSTRIAL Y DE LA BAHIA</c:v>
                </c:pt>
              </c:strCache>
            </c:strRef>
          </c:cat>
          <c:val>
            <c:numRef>
              <c:f>Hoja12!$G$4:$G$6</c:f>
              <c:numCache>
                <c:formatCode>General</c:formatCode>
                <c:ptCount val="3"/>
                <c:pt idx="0">
                  <c:v>17</c:v>
                </c:pt>
                <c:pt idx="1">
                  <c:v>42</c:v>
                </c:pt>
                <c:pt idx="2">
                  <c:v>43</c:v>
                </c:pt>
              </c:numCache>
            </c:numRef>
          </c:val>
          <c:extLst>
            <c:ext xmlns:c16="http://schemas.microsoft.com/office/drawing/2014/chart" uri="{C3380CC4-5D6E-409C-BE32-E72D297353CC}">
              <c16:uniqueId val="{00000000-3B60-4A94-86F2-B014F6887A8E}"/>
            </c:ext>
          </c:extLst>
        </c:ser>
        <c:dLbls>
          <c:showLegendKey val="0"/>
          <c:showVal val="0"/>
          <c:showCatName val="0"/>
          <c:showSerName val="0"/>
          <c:showPercent val="0"/>
          <c:showBubbleSize val="0"/>
        </c:dLbls>
        <c:gapWidth val="182"/>
        <c:axId val="849869951"/>
        <c:axId val="849879551"/>
      </c:barChart>
      <c:catAx>
        <c:axId val="8498699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849879551"/>
        <c:crosses val="autoZero"/>
        <c:auto val="1"/>
        <c:lblAlgn val="ctr"/>
        <c:lblOffset val="100"/>
        <c:noMultiLvlLbl val="0"/>
      </c:catAx>
      <c:valAx>
        <c:axId val="8498795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849869951"/>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s-419"/>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CASOS POR ESTRATO</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s-419"/>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FFA-4481-BA5E-56ABF0513DB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FFA-4481-BA5E-56ABF0513DB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FFA-4481-BA5E-56ABF0513DB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Hoja13!$F$6:$F$8</c:f>
              <c:numCache>
                <c:formatCode>General</c:formatCode>
                <c:ptCount val="3"/>
                <c:pt idx="0">
                  <c:v>1</c:v>
                </c:pt>
                <c:pt idx="1">
                  <c:v>2</c:v>
                </c:pt>
                <c:pt idx="2">
                  <c:v>3</c:v>
                </c:pt>
              </c:numCache>
            </c:numRef>
          </c:cat>
          <c:val>
            <c:numRef>
              <c:f>Hoja13!$G$6:$G$8</c:f>
              <c:numCache>
                <c:formatCode>General</c:formatCode>
                <c:ptCount val="3"/>
                <c:pt idx="0">
                  <c:v>54</c:v>
                </c:pt>
                <c:pt idx="1">
                  <c:v>33</c:v>
                </c:pt>
                <c:pt idx="2">
                  <c:v>14</c:v>
                </c:pt>
              </c:numCache>
            </c:numRef>
          </c:val>
          <c:extLst>
            <c:ext xmlns:c16="http://schemas.microsoft.com/office/drawing/2014/chart" uri="{C3380CC4-5D6E-409C-BE32-E72D297353CC}">
              <c16:uniqueId val="{00000006-EFFA-4481-BA5E-56ABF0513DB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barChart>
        <c:barDir val="col"/>
        <c:grouping val="clustered"/>
        <c:varyColors val="0"/>
        <c:ser>
          <c:idx val="0"/>
          <c:order val="0"/>
          <c:tx>
            <c:strRef>
              <c:f>Hoja10!$D$4</c:f>
              <c:strCache>
                <c:ptCount val="1"/>
              </c:strCache>
            </c:strRef>
          </c:tx>
          <c:spPr>
            <a:solidFill>
              <a:schemeClr val="accent1"/>
            </a:solidFill>
            <a:ln>
              <a:noFill/>
            </a:ln>
            <a:effectLst/>
          </c:spPr>
          <c:invertIfNegative val="0"/>
          <c:cat>
            <c:strRef>
              <c:f>Hoja10!$C$5:$C$15</c:f>
              <c:strCache>
                <c:ptCount val="11"/>
                <c:pt idx="0">
                  <c:v>MUTUAL SER</c:v>
                </c:pt>
                <c:pt idx="1">
                  <c:v>COOSALUD</c:v>
                </c:pt>
                <c:pt idx="2">
                  <c:v>SALUD TOTAL </c:v>
                </c:pt>
                <c:pt idx="3">
                  <c:v>SANITAS</c:v>
                </c:pt>
                <c:pt idx="4">
                  <c:v>NUEVA EPS</c:v>
                </c:pt>
                <c:pt idx="5">
                  <c:v>SURA</c:v>
                </c:pt>
                <c:pt idx="6">
                  <c:v>COMFASUCRE</c:v>
                </c:pt>
                <c:pt idx="7">
                  <c:v>FAMISANAR</c:v>
                </c:pt>
                <c:pt idx="8">
                  <c:v>FUERZAS MILITARES</c:v>
                </c:pt>
                <c:pt idx="9">
                  <c:v>CAJACOPI</c:v>
                </c:pt>
                <c:pt idx="10">
                  <c:v>FIDUPREVISORA</c:v>
                </c:pt>
              </c:strCache>
            </c:strRef>
          </c:cat>
          <c:val>
            <c:numRef>
              <c:f>Hoja10!$D$5:$D$15</c:f>
              <c:numCache>
                <c:formatCode>General</c:formatCode>
                <c:ptCount val="11"/>
                <c:pt idx="0">
                  <c:v>28</c:v>
                </c:pt>
                <c:pt idx="1">
                  <c:v>25</c:v>
                </c:pt>
                <c:pt idx="2">
                  <c:v>14</c:v>
                </c:pt>
                <c:pt idx="3">
                  <c:v>9</c:v>
                </c:pt>
                <c:pt idx="4">
                  <c:v>8</c:v>
                </c:pt>
                <c:pt idx="5">
                  <c:v>5</c:v>
                </c:pt>
                <c:pt idx="6">
                  <c:v>2</c:v>
                </c:pt>
                <c:pt idx="7">
                  <c:v>2</c:v>
                </c:pt>
                <c:pt idx="8">
                  <c:v>1</c:v>
                </c:pt>
                <c:pt idx="9">
                  <c:v>3</c:v>
                </c:pt>
                <c:pt idx="10">
                  <c:v>1</c:v>
                </c:pt>
              </c:numCache>
            </c:numRef>
          </c:val>
          <c:extLst>
            <c:ext xmlns:c16="http://schemas.microsoft.com/office/drawing/2014/chart" uri="{C3380CC4-5D6E-409C-BE32-E72D297353CC}">
              <c16:uniqueId val="{00000000-E49E-49FE-96D0-76FB1F30756B}"/>
            </c:ext>
          </c:extLst>
        </c:ser>
        <c:dLbls>
          <c:showLegendKey val="0"/>
          <c:showVal val="0"/>
          <c:showCatName val="0"/>
          <c:showSerName val="0"/>
          <c:showPercent val="0"/>
          <c:showBubbleSize val="0"/>
        </c:dLbls>
        <c:gapWidth val="219"/>
        <c:overlap val="-27"/>
        <c:axId val="893945983"/>
        <c:axId val="893950303"/>
      </c:barChart>
      <c:catAx>
        <c:axId val="89394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893950303"/>
        <c:crosses val="autoZero"/>
        <c:auto val="1"/>
        <c:lblAlgn val="ctr"/>
        <c:lblOffset val="100"/>
        <c:noMultiLvlLbl val="0"/>
      </c:catAx>
      <c:valAx>
        <c:axId val="893950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419"/>
          </a:p>
        </c:txPr>
        <c:crossAx val="893945983"/>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s-419"/>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'Hoja9 (2)'!$E$5:$E$9</cx:f>
        <cx:lvl ptCount="5">
          <cx:pt idx="0">Menor de 15 años</cx:pt>
          <cx:pt idx="1">15 a 19 años</cx:pt>
          <cx:pt idx="2">20 a 34 años</cx:pt>
          <cx:pt idx="3">35 a 39 años</cx:pt>
          <cx:pt idx="4">40 y más años</cx:pt>
        </cx:lvl>
      </cx:strDim>
      <cx:numDim type="val">
        <cx:f>'Hoja9 (2)'!$F$5:$F$9</cx:f>
        <cx:lvl ptCount="5" formatCode="General">
          <cx:pt idx="0">0</cx:pt>
          <cx:pt idx="1">18</cx:pt>
          <cx:pt idx="2">68</cx:pt>
          <cx:pt idx="3">11</cx:pt>
          <cx:pt idx="4">2</cx:pt>
        </cx:lvl>
      </cx:numDim>
    </cx:data>
  </cx:chartData>
  <cx:chart>
    <cx:plotArea>
      <cx:plotAreaRegion>
        <cx:series layoutId="funnel" uniqueId="{71365070-247A-4790-A9C2-F026BE87F3DD}">
          <cx:dataLabels>
            <cx:txPr>
              <a:bodyPr vertOverflow="overflow" horzOverflow="overflow" wrap="square" lIns="0" tIns="0" rIns="0" bIns="0"/>
              <a:lstStyle/>
              <a:p>
                <a:pPr algn="ctr" rtl="0">
                  <a:defRPr sz="105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s-419" sz="1050" b="1"/>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05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s-419" sz="1050" b="1"/>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Hoja17!$E$7:$E$11</cx:f>
        <cx:lvl ptCount="5">
          <cx:pt idx="0">NEONATAL</cx:pt>
          <cx:pt idx="1">FETAL</cx:pt>
          <cx:pt idx="2">PLACENTARIA</cx:pt>
          <cx:pt idx="3">MATERNO</cx:pt>
          <cx:pt idx="4">#N/D</cx:pt>
        </cx:lvl>
      </cx:strDim>
      <cx:numDim type="val">
        <cx:f>Hoja17!$F$7:$F$11</cx:f>
        <cx:lvl ptCount="5" formatCode="General">
          <cx:pt idx="0">35</cx:pt>
          <cx:pt idx="1">23</cx:pt>
          <cx:pt idx="2">16</cx:pt>
          <cx:pt idx="3">12</cx:pt>
          <cx:pt idx="4">6</cx:pt>
        </cx:lvl>
      </cx:numDim>
    </cx:data>
  </cx:chartData>
  <cx:chart>
    <cx:plotArea>
      <cx:plotAreaRegion>
        <cx:series layoutId="funnel" uniqueId="{BAF65BD0-0E4A-4D5D-9C7F-C89C8D2B7AA3}">
          <cx:dataLabels>
            <cx:txPr>
              <a:bodyPr vertOverflow="overflow" horzOverflow="overflow" wrap="square" lIns="0" tIns="0" rIns="0" bIns="0"/>
              <a:lstStyle/>
              <a:p>
                <a:pPr algn="ctr" rtl="0">
                  <a:defRPr sz="105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s-419" sz="1050" b="1"/>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05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s-419" sz="1050" b="1"/>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0.5985</cdr:y>
    </cdr:to>
    <cdr:sp macro="" textlink="">
      <cdr:nvSpPr>
        <cdr:cNvPr id="2" name="CuadroTexto 22">
          <a:extLst xmlns:a="http://schemas.openxmlformats.org/drawingml/2006/main">
            <a:ext uri="{FF2B5EF4-FFF2-40B4-BE49-F238E27FC236}">
              <a16:creationId xmlns:a16="http://schemas.microsoft.com/office/drawing/2014/main" id="{D7DD31C4-41B8-4E98-8380-E6104990A73C}"/>
            </a:ext>
          </a:extLst>
        </cdr:cNvPr>
        <cdr:cNvSpPr txBox="1"/>
      </cdr:nvSpPr>
      <cdr:spPr>
        <a:xfrm xmlns:a="http://schemas.openxmlformats.org/drawingml/2006/main">
          <a:off x="0" y="0"/>
          <a:ext cx="5500352" cy="52322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R="147955" algn="ctr">
            <a:spcBef>
              <a:spcPts val="470"/>
            </a:spcBef>
            <a:spcAft>
              <a:spcPts val="0"/>
            </a:spcAft>
          </a:pPr>
          <a:r>
            <a:rPr lang="es-ES" sz="1400" b="1" dirty="0">
              <a:solidFill>
                <a:schemeClr val="accent1">
                  <a:lumMod val="75000"/>
                </a:schemeClr>
              </a:solidFill>
              <a:effectLst/>
              <a:latin typeface="Arial Narrow" panose="020B0606020202030204" pitchFamily="34" charset="0"/>
              <a:ea typeface="Arial MT"/>
              <a:cs typeface="Arial" panose="020B0604020202020204" pitchFamily="34" charset="0"/>
            </a:rPr>
            <a:t>Tabla 8. Distribución casos de Mortalidad Perinatal y Neonatal por EAPB en Cartagena, hasta </a:t>
          </a:r>
          <a:r>
            <a:rPr lang="es-ES" sz="1400" b="1" dirty="0">
              <a:solidFill>
                <a:schemeClr val="accent1">
                  <a:lumMod val="75000"/>
                </a:schemeClr>
              </a:solidFill>
              <a:latin typeface="Arial Narrow" panose="020B0606020202030204" pitchFamily="34" charset="0"/>
              <a:ea typeface="Arial MT"/>
              <a:cs typeface="Arial" panose="020B0604020202020204" pitchFamily="34" charset="0"/>
            </a:rPr>
            <a:t>L</a:t>
          </a:r>
          <a:r>
            <a:rPr lang="es-ES" sz="1400" b="1" dirty="0">
              <a:solidFill>
                <a:schemeClr val="accent1">
                  <a:lumMod val="75000"/>
                </a:schemeClr>
              </a:solidFill>
              <a:effectLst/>
              <a:latin typeface="Arial Narrow" panose="020B0606020202030204" pitchFamily="34" charset="0"/>
              <a:ea typeface="Arial MT"/>
              <a:cs typeface="Arial" panose="020B0604020202020204" pitchFamily="34" charset="0"/>
            </a:rPr>
            <a:t>a semana </a:t>
          </a:r>
          <a:r>
            <a:rPr lang="es-ES" sz="1400" b="1" dirty="0">
              <a:solidFill>
                <a:schemeClr val="accent1">
                  <a:lumMod val="75000"/>
                </a:schemeClr>
              </a:solidFill>
              <a:latin typeface="Arial Narrow" panose="020B0606020202030204" pitchFamily="34" charset="0"/>
              <a:ea typeface="Arial MT"/>
              <a:cs typeface="Arial" panose="020B0604020202020204" pitchFamily="34" charset="0"/>
            </a:rPr>
            <a:t>32</a:t>
          </a:r>
          <a:r>
            <a:rPr lang="es-ES" sz="1400" b="1" dirty="0">
              <a:solidFill>
                <a:schemeClr val="accent1">
                  <a:lumMod val="75000"/>
                </a:schemeClr>
              </a:solidFill>
              <a:effectLst/>
              <a:latin typeface="Arial Narrow" panose="020B0606020202030204" pitchFamily="34" charset="0"/>
              <a:ea typeface="Arial MT"/>
              <a:cs typeface="Arial" panose="020B0604020202020204" pitchFamily="34" charset="0"/>
            </a:rPr>
            <a:t> de 2024</a:t>
          </a:r>
          <a:endParaRPr lang="es-CO" sz="1400" dirty="0">
            <a:solidFill>
              <a:schemeClr val="accent1">
                <a:lumMod val="75000"/>
              </a:schemeClr>
            </a:solidFill>
            <a:effectLst/>
            <a:latin typeface="Arial MT"/>
            <a:ea typeface="Arial MT"/>
            <a:cs typeface="Arial M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3E73B-9236-4BED-BD3B-BB2B27BED936}" type="datetimeFigureOut">
              <a:rPr lang="en-US" smtClean="0"/>
              <a:t>8/21/2024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79B4F-8AF6-414F-9820-FD935999A3A2}" type="slidenum">
              <a:rPr lang="en-US" smtClean="0"/>
              <a:t>‹Nº›</a:t>
            </a:fld>
            <a:endParaRPr lang="en-US"/>
          </a:p>
        </p:txBody>
      </p:sp>
    </p:spTree>
    <p:extLst>
      <p:ext uri="{BB962C8B-B14F-4D97-AF65-F5344CB8AC3E}">
        <p14:creationId xmlns:p14="http://schemas.microsoft.com/office/powerpoint/2010/main" val="216284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C79F3-991F-2A89-89CE-BFA23FC429D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5AD83C8-A495-896E-A5A8-09E3C0F6F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191562D-1A56-6325-AC39-B531DF3B2E4A}"/>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5" name="Marcador de pie de página 4">
            <a:extLst>
              <a:ext uri="{FF2B5EF4-FFF2-40B4-BE49-F238E27FC236}">
                <a16:creationId xmlns:a16="http://schemas.microsoft.com/office/drawing/2014/main" id="{5773134A-A05D-A5F7-C6BE-B81460A723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A56A28-D26C-23B0-7021-FF42877E39D6}"/>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149657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4D5A10-C9C7-C5A4-BC64-07CE7B1190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C846C95-B913-BDDD-48A2-552DF076750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72E80D7-4AB9-B67E-3F4B-2AF2BA893ED3}"/>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5" name="Marcador de pie de página 4">
            <a:extLst>
              <a:ext uri="{FF2B5EF4-FFF2-40B4-BE49-F238E27FC236}">
                <a16:creationId xmlns:a16="http://schemas.microsoft.com/office/drawing/2014/main" id="{C0EB8F1E-BABC-F2ED-46D8-1D586171938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C874CDA-1739-A0B6-BD5C-87C821B85581}"/>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86967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890E4C-7051-2CFA-EB68-DC2E271F95FC}"/>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5D31026-88BA-122E-4205-8EF1931047E6}"/>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F3B5D75-7E5C-6FD3-B679-64E8FBD0CE99}"/>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5" name="Marcador de pie de página 4">
            <a:extLst>
              <a:ext uri="{FF2B5EF4-FFF2-40B4-BE49-F238E27FC236}">
                <a16:creationId xmlns:a16="http://schemas.microsoft.com/office/drawing/2014/main" id="{5CB37C43-9F36-D5BC-FD13-C2C84C2CD7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C7DBB4-0737-F00E-CC2C-4B0AFE7C1B68}"/>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0361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53F53-4CA9-F994-816A-825268BC66D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4D7CF5E-D62C-FBE2-B979-DE2D4D7B81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23A9A5-FEF6-7F47-CC83-290C40F1AA1D}"/>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5" name="Marcador de pie de página 4">
            <a:extLst>
              <a:ext uri="{FF2B5EF4-FFF2-40B4-BE49-F238E27FC236}">
                <a16:creationId xmlns:a16="http://schemas.microsoft.com/office/drawing/2014/main" id="{E16DFD6E-1B2C-0038-170F-884EE5676B9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1787839-7C91-6F30-988C-3F9C552EACC4}"/>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2473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80711-951B-8A33-07AB-BE38A13F394C}"/>
              </a:ext>
            </a:extLst>
          </p:cNvPr>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A784365-E961-D812-62F1-47093052591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0194E7-1B91-10C3-C6E2-36AFADD6F7DB}"/>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5" name="Marcador de pie de página 4">
            <a:extLst>
              <a:ext uri="{FF2B5EF4-FFF2-40B4-BE49-F238E27FC236}">
                <a16:creationId xmlns:a16="http://schemas.microsoft.com/office/drawing/2014/main" id="{D0E56677-E47D-23F0-7336-D362B9BA82F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AFE8239-F809-E701-62E0-239B334EFC6B}"/>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07254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93F8B-DA81-BE34-4C0A-0B0D90A55D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6129CF4-D319-C70E-2CFC-06AFEAF619C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9E0F765-7B92-BEB2-2794-3146D8856FE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31D63B2-DAFF-C980-6493-7C037EBBB06F}"/>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6" name="Marcador de pie de página 5">
            <a:extLst>
              <a:ext uri="{FF2B5EF4-FFF2-40B4-BE49-F238E27FC236}">
                <a16:creationId xmlns:a16="http://schemas.microsoft.com/office/drawing/2014/main" id="{30289F4E-7CB9-FE1D-EEB2-A97BE417B80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34D08D5-F939-1E8A-FD29-B425A02DA6FF}"/>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175888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10150-F484-4EEC-0F23-31FB3AF48DF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EA3832B-D238-F584-9DF3-8E41B2A5E86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F14DCEC-A352-7D1F-3488-1067C567F573}"/>
              </a:ext>
            </a:extLst>
          </p:cNvPr>
          <p:cNvSpPr>
            <a:spLocks noGrp="1"/>
          </p:cNvSpPr>
          <p:nvPr>
            <p:ph sz="half" idx="2"/>
          </p:nvPr>
        </p:nvSpPr>
        <p:spPr>
          <a:xfrm>
            <a:off x="839789" y="2505076"/>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754F973-BA43-4830-4F84-E0BA2D9D134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E4E894-4777-B06D-47A4-626AF7A029B6}"/>
              </a:ext>
            </a:extLst>
          </p:cNvPr>
          <p:cNvSpPr>
            <a:spLocks noGrp="1"/>
          </p:cNvSpPr>
          <p:nvPr>
            <p:ph sz="quarter" idx="4"/>
          </p:nvPr>
        </p:nvSpPr>
        <p:spPr>
          <a:xfrm>
            <a:off x="6172201" y="2505076"/>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304F5BA-FEDC-A804-33FA-ECA712F8FAA0}"/>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8" name="Marcador de pie de página 7">
            <a:extLst>
              <a:ext uri="{FF2B5EF4-FFF2-40B4-BE49-F238E27FC236}">
                <a16:creationId xmlns:a16="http://schemas.microsoft.com/office/drawing/2014/main" id="{D27F69A0-8E76-B183-8C61-41A7487F7A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CC76166-6FEF-29FB-2C49-2DBA5BC65759}"/>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371964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A33C6-1D49-6463-28C9-249707AFB5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A59CECB-F6B8-1C16-1D2D-2D4F98A3532C}"/>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4" name="Marcador de pie de página 3">
            <a:extLst>
              <a:ext uri="{FF2B5EF4-FFF2-40B4-BE49-F238E27FC236}">
                <a16:creationId xmlns:a16="http://schemas.microsoft.com/office/drawing/2014/main" id="{E2894389-50F5-6249-472B-569F5F7B546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04E4E2B-FA9D-1F26-7927-8786C8EE1D1A}"/>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164458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3A28F6-16A4-24C9-D12E-AEEC10B5D55C}"/>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3" name="Marcador de pie de página 2">
            <a:extLst>
              <a:ext uri="{FF2B5EF4-FFF2-40B4-BE49-F238E27FC236}">
                <a16:creationId xmlns:a16="http://schemas.microsoft.com/office/drawing/2014/main" id="{CD52FF52-C9A0-DD40-49E1-E7FDC7FD70E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25F9442-B51E-179A-1889-F8F8168DF531}"/>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336939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0A6B6-AF91-DE5B-D444-7F625A325F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67B80A-ABA4-9C65-49F8-F663041B84E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C43672D-8BAA-EAF3-02ED-9EB900A66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24E224-BC2A-D56D-0143-D8ED093E6ABC}"/>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6" name="Marcador de pie de página 5">
            <a:extLst>
              <a:ext uri="{FF2B5EF4-FFF2-40B4-BE49-F238E27FC236}">
                <a16:creationId xmlns:a16="http://schemas.microsoft.com/office/drawing/2014/main" id="{93F2AC54-708A-A4DF-2835-4C72C428DE4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8003DC2-164A-67F7-D902-8B4FB19B15BC}"/>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041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ECFDD-B47D-6A0C-83FB-B9326481DA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7CB2711-680D-1F6C-4DBE-7611E7C74A59}"/>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CC1372D-0F79-486B-AE31-01659571E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C737D6-316B-E772-B30C-EE96018614FA}"/>
              </a:ext>
            </a:extLst>
          </p:cNvPr>
          <p:cNvSpPr>
            <a:spLocks noGrp="1"/>
          </p:cNvSpPr>
          <p:nvPr>
            <p:ph type="dt" sz="half" idx="10"/>
          </p:nvPr>
        </p:nvSpPr>
        <p:spPr/>
        <p:txBody>
          <a:bodyPr/>
          <a:lstStyle/>
          <a:p>
            <a:fld id="{56A3D55F-4B4A-4F3F-B8ED-5821A82E7AF4}" type="datetimeFigureOut">
              <a:rPr lang="es-CO" smtClean="0"/>
              <a:t>21/08/2024</a:t>
            </a:fld>
            <a:endParaRPr lang="es-CO"/>
          </a:p>
        </p:txBody>
      </p:sp>
      <p:sp>
        <p:nvSpPr>
          <p:cNvPr id="6" name="Marcador de pie de página 5">
            <a:extLst>
              <a:ext uri="{FF2B5EF4-FFF2-40B4-BE49-F238E27FC236}">
                <a16:creationId xmlns:a16="http://schemas.microsoft.com/office/drawing/2014/main" id="{BD4A4C7D-BC7A-11AB-F5DC-AAB11518C7E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FFFDF40-04F8-21FA-4596-8885628B5BF2}"/>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388763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0E226D-1BC3-9438-CED2-AA3202DDE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8A61299-38D2-A02A-FEFC-33EF27D9F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223AE7E-E64D-BC2A-40A3-8900AE5D58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3D55F-4B4A-4F3F-B8ED-5821A82E7AF4}" type="datetimeFigureOut">
              <a:rPr lang="es-CO" smtClean="0"/>
              <a:t>21/08/2024</a:t>
            </a:fld>
            <a:endParaRPr lang="es-CO"/>
          </a:p>
        </p:txBody>
      </p:sp>
      <p:sp>
        <p:nvSpPr>
          <p:cNvPr id="5" name="Marcador de pie de página 4">
            <a:extLst>
              <a:ext uri="{FF2B5EF4-FFF2-40B4-BE49-F238E27FC236}">
                <a16:creationId xmlns:a16="http://schemas.microsoft.com/office/drawing/2014/main" id="{C073612D-6346-971B-8A34-82CCE20DCCF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5206E28-B982-5E11-6671-F0D1B5C90C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AC3EB-4646-4A53-B8DC-219736776771}" type="slidenum">
              <a:rPr lang="es-CO" smtClean="0"/>
              <a:t>‹Nº›</a:t>
            </a:fld>
            <a:endParaRPr lang="es-CO"/>
          </a:p>
        </p:txBody>
      </p:sp>
    </p:spTree>
    <p:extLst>
      <p:ext uri="{BB962C8B-B14F-4D97-AF65-F5344CB8AC3E}">
        <p14:creationId xmlns:p14="http://schemas.microsoft.com/office/powerpoint/2010/main" val="2784972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7.emf"/><Relationship Id="rId4" Type="http://schemas.openxmlformats.org/officeDocument/2006/relationships/package" Target="../embeddings/Microsoft_Excel_Worksheet7.xlsx"/></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image" Target="../media/image8.emf"/><Relationship Id="rId4" Type="http://schemas.openxmlformats.org/officeDocument/2006/relationships/package" Target="../embeddings/Microsoft_Excel_Worksheet10.xlsx"/></Relationships>
</file>

<file path=ppt/slides/_rels/slide7.xml.rels><?xml version="1.0" encoding="UTF-8" standalone="yes"?>
<Relationships xmlns="http://schemas.openxmlformats.org/package/2006/relationships"><Relationship Id="rId3" Type="http://schemas.microsoft.com/office/2014/relationships/chartEx" Target="../charts/chartEx2.xml"/><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14/relationships/chartEx" Target="../charts/chartEx3.xml"/><Relationship Id="rId5" Type="http://schemas.openxmlformats.org/officeDocument/2006/relationships/chart" Target="../charts/char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8744C0-2782-FFC2-2E39-16BF6FC14664}"/>
              </a:ext>
            </a:extLst>
          </p:cNvPr>
          <p:cNvSpPr/>
          <p:nvPr/>
        </p:nvSpPr>
        <p:spPr>
          <a:xfrm>
            <a:off x="0" y="0"/>
            <a:ext cx="2275840" cy="3200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0" y="3197923"/>
            <a:ext cx="2275840" cy="3657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dirty="0">
              <a:latin typeface="Arial Narrow" panose="020B0606020202030204" pitchFamily="34" charset="0"/>
            </a:endParaRPr>
          </a:p>
        </p:txBody>
      </p:sp>
      <p:sp>
        <p:nvSpPr>
          <p:cNvPr id="10" name="Rectángulo 9">
            <a:extLst>
              <a:ext uri="{FF2B5EF4-FFF2-40B4-BE49-F238E27FC236}">
                <a16:creationId xmlns:a16="http://schemas.microsoft.com/office/drawing/2014/main" id="{3F56D46B-7D59-DA51-20A3-90E62A842EFE}"/>
              </a:ext>
            </a:extLst>
          </p:cNvPr>
          <p:cNvSpPr/>
          <p:nvPr/>
        </p:nvSpPr>
        <p:spPr>
          <a:xfrm>
            <a:off x="135485" y="3421063"/>
            <a:ext cx="2004869"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COMO SE COMPORTA EL EVENTO</a:t>
            </a:r>
            <a:endParaRPr lang="es-CO" sz="1400" b="1" dirty="0">
              <a:solidFill>
                <a:schemeClr val="tx1"/>
              </a:solidFill>
              <a:latin typeface="Arial Narrow" panose="020B0606020202030204" pitchFamily="34" charset="0"/>
            </a:endParaRPr>
          </a:p>
        </p:txBody>
      </p:sp>
      <p:sp>
        <p:nvSpPr>
          <p:cNvPr id="11" name="Rectángulo: esquinas redondeadas 10">
            <a:extLst>
              <a:ext uri="{FF2B5EF4-FFF2-40B4-BE49-F238E27FC236}">
                <a16:creationId xmlns:a16="http://schemas.microsoft.com/office/drawing/2014/main" id="{D06A2E04-EA7A-D015-9DE3-0945FFC472F2}"/>
              </a:ext>
            </a:extLst>
          </p:cNvPr>
          <p:cNvSpPr/>
          <p:nvPr/>
        </p:nvSpPr>
        <p:spPr>
          <a:xfrm>
            <a:off x="2620623" y="270668"/>
            <a:ext cx="6632762"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FF0000"/>
                </a:solidFill>
                <a:latin typeface="Arial Narrow" panose="020B0606020202030204" pitchFamily="34" charset="0"/>
              </a:rPr>
              <a:t>MORTALIDAD PERINATAL Y NEONATAL TARDIA</a:t>
            </a:r>
          </a:p>
          <a:p>
            <a:pPr algn="ctr"/>
            <a:r>
              <a:rPr lang="es-ES" sz="2400" b="1" dirty="0">
                <a:solidFill>
                  <a:schemeClr val="accent5">
                    <a:lumMod val="50000"/>
                  </a:schemeClr>
                </a:solidFill>
                <a:latin typeface="Arial Narrow" panose="020B0606020202030204" pitchFamily="34" charset="0"/>
              </a:rPr>
              <a:t>SEMANA 32- 2024 Cartagena</a:t>
            </a:r>
            <a:endParaRPr lang="es-CO" sz="2400" b="1" dirty="0">
              <a:solidFill>
                <a:schemeClr val="accent5">
                  <a:lumMod val="50000"/>
                </a:schemeClr>
              </a:solidFill>
              <a:latin typeface="Arial Narrow" panose="020B0606020202030204" pitchFamily="34" charset="0"/>
            </a:endParaRPr>
          </a:p>
        </p:txBody>
      </p:sp>
      <p:grpSp>
        <p:nvGrpSpPr>
          <p:cNvPr id="45" name="Grupo 44">
            <a:extLst>
              <a:ext uri="{FF2B5EF4-FFF2-40B4-BE49-F238E27FC236}">
                <a16:creationId xmlns:a16="http://schemas.microsoft.com/office/drawing/2014/main" id="{B77E1151-5A1F-478D-0619-D15894CAED9A}"/>
              </a:ext>
            </a:extLst>
          </p:cNvPr>
          <p:cNvGrpSpPr/>
          <p:nvPr/>
        </p:nvGrpSpPr>
        <p:grpSpPr>
          <a:xfrm>
            <a:off x="8973595" y="366278"/>
            <a:ext cx="3005045" cy="980465"/>
            <a:chOff x="3050540" y="1582356"/>
            <a:chExt cx="2760980" cy="980465"/>
          </a:xfrm>
        </p:grpSpPr>
        <p:pic>
          <p:nvPicPr>
            <p:cNvPr id="15" name="Gráfico 14" descr="Grupo de personas con relleno sólido">
              <a:extLst>
                <a:ext uri="{FF2B5EF4-FFF2-40B4-BE49-F238E27FC236}">
                  <a16:creationId xmlns:a16="http://schemas.microsoft.com/office/drawing/2014/main" id="{83EB1B5F-DA2E-A1BA-4540-B57877C8217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540" y="1648421"/>
              <a:ext cx="914400" cy="914400"/>
            </a:xfrm>
            <a:prstGeom prst="rect">
              <a:avLst/>
            </a:prstGeom>
          </p:spPr>
        </p:pic>
        <p:sp>
          <p:nvSpPr>
            <p:cNvPr id="35" name="Rectángulo 34">
              <a:extLst>
                <a:ext uri="{FF2B5EF4-FFF2-40B4-BE49-F238E27FC236}">
                  <a16:creationId xmlns:a16="http://schemas.microsoft.com/office/drawing/2014/main" id="{FB70F656-FB4A-9F61-E627-BA0E0F374BF5}"/>
                </a:ext>
              </a:extLst>
            </p:cNvPr>
            <p:cNvSpPr/>
            <p:nvPr/>
          </p:nvSpPr>
          <p:spPr>
            <a:xfrm>
              <a:off x="3507740" y="1582356"/>
              <a:ext cx="2303780" cy="9144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4400" b="1" dirty="0">
                  <a:solidFill>
                    <a:srgbClr val="FF0000"/>
                  </a:solidFill>
                  <a:latin typeface="Arial Narrow" panose="020B0606020202030204" pitchFamily="34" charset="0"/>
                </a:rPr>
                <a:t>102</a:t>
              </a:r>
            </a:p>
            <a:p>
              <a:pPr algn="ctr"/>
              <a:r>
                <a:rPr lang="es-ES" b="1" dirty="0">
                  <a:solidFill>
                    <a:srgbClr val="002060"/>
                  </a:solidFill>
                  <a:latin typeface="Arial Narrow" panose="020B0606020202030204" pitchFamily="34" charset="0"/>
                </a:rPr>
                <a:t>No. de casos</a:t>
              </a:r>
              <a:endParaRPr lang="es-CO" b="1" dirty="0">
                <a:solidFill>
                  <a:srgbClr val="002060"/>
                </a:solidFill>
                <a:latin typeface="Arial Narrow" panose="020B0606020202030204" pitchFamily="34" charset="0"/>
              </a:endParaRPr>
            </a:p>
          </p:txBody>
        </p:sp>
      </p:grpSp>
      <p:sp>
        <p:nvSpPr>
          <p:cNvPr id="36" name="Rectángulo 35">
            <a:extLst>
              <a:ext uri="{FF2B5EF4-FFF2-40B4-BE49-F238E27FC236}">
                <a16:creationId xmlns:a16="http://schemas.microsoft.com/office/drawing/2014/main" id="{C534BA34-BE19-7D14-2942-B524069713C4}"/>
              </a:ext>
            </a:extLst>
          </p:cNvPr>
          <p:cNvSpPr/>
          <p:nvPr/>
        </p:nvSpPr>
        <p:spPr>
          <a:xfrm>
            <a:off x="115163" y="4201035"/>
            <a:ext cx="2004869"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SEM 32– 2024: 102</a:t>
            </a:r>
          </a:p>
        </p:txBody>
      </p:sp>
      <p:sp>
        <p:nvSpPr>
          <p:cNvPr id="38" name="Rectángulo 37">
            <a:extLst>
              <a:ext uri="{FF2B5EF4-FFF2-40B4-BE49-F238E27FC236}">
                <a16:creationId xmlns:a16="http://schemas.microsoft.com/office/drawing/2014/main" id="{C2429BB9-6A6F-1542-1706-9D7ED0FBC7D8}"/>
              </a:ext>
            </a:extLst>
          </p:cNvPr>
          <p:cNvSpPr/>
          <p:nvPr/>
        </p:nvSpPr>
        <p:spPr>
          <a:xfrm>
            <a:off x="135485" y="4941474"/>
            <a:ext cx="2004869"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SEM 32– 2023: 157</a:t>
            </a:r>
          </a:p>
        </p:txBody>
      </p:sp>
      <p:sp>
        <p:nvSpPr>
          <p:cNvPr id="39" name="Rectángulo 38">
            <a:extLst>
              <a:ext uri="{FF2B5EF4-FFF2-40B4-BE49-F238E27FC236}">
                <a16:creationId xmlns:a16="http://schemas.microsoft.com/office/drawing/2014/main" id="{BF553322-74A9-8F86-943E-FFD4763F43FA}"/>
              </a:ext>
            </a:extLst>
          </p:cNvPr>
          <p:cNvSpPr/>
          <p:nvPr/>
        </p:nvSpPr>
        <p:spPr>
          <a:xfrm>
            <a:off x="125323" y="5582920"/>
            <a:ext cx="2004869"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SEM 32– 2022: 192</a:t>
            </a:r>
          </a:p>
        </p:txBody>
      </p:sp>
      <p:cxnSp>
        <p:nvCxnSpPr>
          <p:cNvPr id="41" name="Conector recto 40">
            <a:extLst>
              <a:ext uri="{FF2B5EF4-FFF2-40B4-BE49-F238E27FC236}">
                <a16:creationId xmlns:a16="http://schemas.microsoft.com/office/drawing/2014/main" id="{BF71BEE0-CC71-0203-B065-EBCCA040358D}"/>
              </a:ext>
            </a:extLst>
          </p:cNvPr>
          <p:cNvCxnSpPr/>
          <p:nvPr/>
        </p:nvCxnSpPr>
        <p:spPr>
          <a:xfrm>
            <a:off x="125323" y="4841113"/>
            <a:ext cx="19947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BD02379B-BAB1-6FFF-CEFD-F25AA7C3B579}"/>
              </a:ext>
            </a:extLst>
          </p:cNvPr>
          <p:cNvCxnSpPr/>
          <p:nvPr/>
        </p:nvCxnSpPr>
        <p:spPr>
          <a:xfrm>
            <a:off x="63305" y="5551074"/>
            <a:ext cx="19947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471FB3A5-366A-EF11-816A-1829C7F66790}"/>
              </a:ext>
            </a:extLst>
          </p:cNvPr>
          <p:cNvCxnSpPr/>
          <p:nvPr/>
        </p:nvCxnSpPr>
        <p:spPr>
          <a:xfrm>
            <a:off x="115163" y="4084066"/>
            <a:ext cx="199470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Rectángulo: esquinas redondeadas 45">
            <a:extLst>
              <a:ext uri="{FF2B5EF4-FFF2-40B4-BE49-F238E27FC236}">
                <a16:creationId xmlns:a16="http://schemas.microsoft.com/office/drawing/2014/main" id="{A12551D6-DD00-3EE8-E702-CAE036800CB9}"/>
              </a:ext>
            </a:extLst>
          </p:cNvPr>
          <p:cNvSpPr/>
          <p:nvPr/>
        </p:nvSpPr>
        <p:spPr>
          <a:xfrm>
            <a:off x="2411326" y="2143283"/>
            <a:ext cx="9717370" cy="4282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CO" sz="1400" b="1"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MORTALIDAD PERINATAL Y NEONATAL TARDIA A SEMANA 32  AÑO 2024 EN EL DISTRITO DE </a:t>
            </a:r>
            <a:r>
              <a:rPr lang="es-CO" sz="1400" b="1" spc="1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CARTAGENA</a:t>
            </a:r>
          </a:p>
          <a:p>
            <a:pPr algn="just">
              <a:lnSpc>
                <a:spcPct val="107000"/>
              </a:lnSpc>
              <a:spcAft>
                <a:spcPts val="800"/>
              </a:spcAft>
            </a:pPr>
            <a:r>
              <a:rPr lang="es-CO" sz="1400"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El evento de mortalidad perinatal y neonatal tardía</a:t>
            </a:r>
            <a:r>
              <a:rPr lang="es-CO" sz="1400" spc="195"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 </a:t>
            </a:r>
            <a:r>
              <a:rPr lang="es-CO" sz="140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maneja</a:t>
            </a:r>
            <a:r>
              <a:rPr lang="es-CO" sz="1400" spc="20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 </a:t>
            </a:r>
            <a:r>
              <a:rPr lang="es-CO" sz="140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la</a:t>
            </a:r>
            <a:r>
              <a:rPr lang="es-CO" sz="1400" spc="195"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 </a:t>
            </a:r>
            <a:r>
              <a:rPr lang="es-CO" sz="140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siguiente</a:t>
            </a:r>
            <a:r>
              <a:rPr lang="es-CO" sz="1400" spc="17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 </a:t>
            </a:r>
            <a:r>
              <a:rPr lang="es-CO" sz="140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definición</a:t>
            </a:r>
            <a:r>
              <a:rPr lang="es-CO" sz="1400" spc="175"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 </a:t>
            </a:r>
            <a:r>
              <a:rPr lang="es-CO" sz="140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de</a:t>
            </a:r>
            <a:r>
              <a:rPr lang="es-CO" sz="1400" spc="195"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 </a:t>
            </a:r>
            <a:r>
              <a:rPr lang="es-CO" sz="140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caso:</a:t>
            </a:r>
            <a:r>
              <a:rPr lang="es-CO" sz="1400" spc="240"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 </a:t>
            </a:r>
            <a:r>
              <a:rPr lang="es-CO" sz="1400" b="1" i="1" dirty="0">
                <a:solidFill>
                  <a:schemeClr val="accent1">
                    <a:lumMod val="75000"/>
                  </a:schemeClr>
                </a:solidFill>
                <a:latin typeface="Arial Narrow" panose="020B0606020202030204" pitchFamily="34" charset="0"/>
                <a:ea typeface="Calibri" panose="020F0502020204030204" pitchFamily="34" charset="0"/>
                <a:cs typeface="Arial" panose="020B0604020202020204" pitchFamily="34" charset="0"/>
              </a:rPr>
              <a:t>“</a:t>
            </a:r>
            <a:r>
              <a:rPr lang="es-CO" sz="1400" b="1" i="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se refiere a las mortalidades que ocurren desde las 22 semanas completas (154 días después de la gestación) y termina a los siete días después del nacimiento. La mortalidad neonatal hace referencia a los recién nacidos que fallecen antes de alcanzar los 28 días de vida. </a:t>
            </a:r>
          </a:p>
          <a:p>
            <a:pPr algn="just">
              <a:lnSpc>
                <a:spcPct val="107000"/>
              </a:lnSpc>
              <a:spcAft>
                <a:spcPts val="800"/>
              </a:spcAft>
            </a:pPr>
            <a:r>
              <a:rPr lang="es-ES" sz="1400" dirty="0">
                <a:solidFill>
                  <a:schemeClr val="accent1">
                    <a:lumMod val="75000"/>
                  </a:schemeClr>
                </a:solidFill>
                <a:latin typeface="Arial Narrow" panose="020B0606020202030204" pitchFamily="34" charset="0"/>
                <a:ea typeface="Arial MT"/>
                <a:cs typeface="Arial" panose="020B0604020202020204" pitchFamily="34" charset="0"/>
              </a:rPr>
              <a:t>Hasta la semana epidemiológica </a:t>
            </a:r>
            <a:r>
              <a:rPr lang="es-ES" sz="1400" b="1" dirty="0">
                <a:solidFill>
                  <a:schemeClr val="accent1">
                    <a:lumMod val="75000"/>
                  </a:schemeClr>
                </a:solidFill>
                <a:latin typeface="Arial Narrow" panose="020B0606020202030204" pitchFamily="34" charset="0"/>
                <a:ea typeface="Arial MT"/>
                <a:cs typeface="Arial" panose="020B0604020202020204" pitchFamily="34" charset="0"/>
              </a:rPr>
              <a:t>No.32</a:t>
            </a:r>
            <a:r>
              <a:rPr lang="es-ES" sz="1400" dirty="0">
                <a:solidFill>
                  <a:schemeClr val="accent1">
                    <a:lumMod val="75000"/>
                  </a:schemeClr>
                </a:solidFill>
                <a:latin typeface="Arial Narrow" panose="020B0606020202030204" pitchFamily="34" charset="0"/>
                <a:ea typeface="Arial MT"/>
                <a:cs typeface="Arial" panose="020B0604020202020204" pitchFamily="34" charset="0"/>
              </a:rPr>
              <a:t> se han notificado al Subsistema de</a:t>
            </a:r>
            <a:r>
              <a:rPr lang="es-ES" sz="1400" spc="5" dirty="0">
                <a:solidFill>
                  <a:schemeClr val="accent1">
                    <a:lumMod val="75000"/>
                  </a:schemeClr>
                </a:solidFill>
                <a:latin typeface="Arial Narrow" panose="020B0606020202030204" pitchFamily="34" charset="0"/>
                <a:ea typeface="Arial MT"/>
                <a:cs typeface="Arial" panose="020B0604020202020204" pitchFamily="34" charset="0"/>
              </a:rPr>
              <a:t> </a:t>
            </a:r>
            <a:r>
              <a:rPr lang="es-ES" sz="1400" dirty="0">
                <a:solidFill>
                  <a:schemeClr val="accent1">
                    <a:lumMod val="75000"/>
                  </a:schemeClr>
                </a:solidFill>
                <a:latin typeface="Arial Narrow" panose="020B0606020202030204" pitchFamily="34" charset="0"/>
                <a:ea typeface="Arial MT"/>
                <a:cs typeface="Arial" panose="020B0604020202020204" pitchFamily="34" charset="0"/>
              </a:rPr>
              <a:t>Vigilancia en Salud Publica – </a:t>
            </a:r>
            <a:r>
              <a:rPr lang="es-ES" sz="1400" b="1" dirty="0">
                <a:solidFill>
                  <a:schemeClr val="accent1">
                    <a:lumMod val="75000"/>
                  </a:schemeClr>
                </a:solidFill>
                <a:latin typeface="Arial Narrow" panose="020B0606020202030204" pitchFamily="34" charset="0"/>
                <a:ea typeface="Arial MT"/>
                <a:cs typeface="Arial" panose="020B0604020202020204" pitchFamily="34" charset="0"/>
              </a:rPr>
              <a:t>SIVIGILA un total de 102 casos </a:t>
            </a:r>
            <a:r>
              <a:rPr lang="es-ES" sz="1400" dirty="0">
                <a:solidFill>
                  <a:schemeClr val="accent1">
                    <a:lumMod val="75000"/>
                  </a:schemeClr>
                </a:solidFill>
                <a:latin typeface="Arial Narrow" panose="020B0606020202030204" pitchFamily="34" charset="0"/>
                <a:ea typeface="Arial MT"/>
                <a:cs typeface="Arial" panose="020B0604020202020204" pitchFamily="34" charset="0"/>
              </a:rPr>
              <a:t>que cumplen criterio para el evento de mortalidad perinatal y neonatal tardía en el  Distrito de Cartagena.</a:t>
            </a:r>
            <a:endParaRPr lang="es-CO" sz="1400" dirty="0">
              <a:solidFill>
                <a:schemeClr val="accent1">
                  <a:lumMod val="75000"/>
                </a:schemeClr>
              </a:solidFill>
              <a:latin typeface="Arial Narrow" panose="020B0606020202030204" pitchFamily="34" charset="0"/>
              <a:ea typeface="Arial MT"/>
              <a:cs typeface="Arial MT"/>
            </a:endParaRPr>
          </a:p>
          <a:p>
            <a:pPr marR="149225" algn="just"/>
            <a:r>
              <a:rPr lang="es-CO" sz="1400"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Se realizó un estudio descriptivo retrospectivo del comportamiento epidemiológico de los eventos del componente maternidad segura (Mortalidad perinatal y neonatal tardía) en el distrito de Cartagena a semana 32 año 2024. </a:t>
            </a:r>
          </a:p>
          <a:p>
            <a:pPr marR="149225" algn="just"/>
            <a:r>
              <a:rPr lang="es-CO" sz="1400"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Se utilizaron como fuentes de información los registros de notificación del subsistema de información (SIVIGILA) del evento con código 560 mortalidad perinatal y neonatal, la información de población disponible en el Departamento Administrativo Nacional de Estadísticas (DANE).</a:t>
            </a:r>
            <a:endParaRPr lang="es-CO" sz="1400" dirty="0">
              <a:solidFill>
                <a:schemeClr val="accent1">
                  <a:lumMod val="75000"/>
                </a:schemeClr>
              </a:solidFill>
              <a:latin typeface="Arial Narrow" panose="020B0606020202030204" pitchFamily="34" charset="0"/>
              <a:ea typeface="Calibri" panose="020F0502020204030204" pitchFamily="34" charset="0"/>
            </a:endParaRPr>
          </a:p>
          <a:p>
            <a:pPr algn="just"/>
            <a:endParaRPr lang="es-ES" sz="1400" b="1" dirty="0">
              <a:solidFill>
                <a:srgbClr val="002060"/>
              </a:solidFill>
              <a:latin typeface="Arial Narrow" panose="020B0606020202030204" pitchFamily="34" charset="0"/>
            </a:endParaRPr>
          </a:p>
        </p:txBody>
      </p:sp>
      <p:cxnSp>
        <p:nvCxnSpPr>
          <p:cNvPr id="49" name="Conector recto 48">
            <a:extLst>
              <a:ext uri="{FF2B5EF4-FFF2-40B4-BE49-F238E27FC236}">
                <a16:creationId xmlns:a16="http://schemas.microsoft.com/office/drawing/2014/main" id="{21284687-9801-71FE-36DE-4FB651C17C01}"/>
              </a:ext>
            </a:extLst>
          </p:cNvPr>
          <p:cNvCxnSpPr>
            <a:cxnSpLocks/>
          </p:cNvCxnSpPr>
          <p:nvPr/>
        </p:nvCxnSpPr>
        <p:spPr>
          <a:xfrm>
            <a:off x="2275840" y="1665986"/>
            <a:ext cx="9900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Imagen 2" descr="Ver las imágenes de origen">
            <a:extLst>
              <a:ext uri="{FF2B5EF4-FFF2-40B4-BE49-F238E27FC236}">
                <a16:creationId xmlns:a16="http://schemas.microsoft.com/office/drawing/2014/main" id="{FBE80B37-DEB1-40EA-D5CF-0719E87226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689" y="1185068"/>
            <a:ext cx="1955325" cy="1884426"/>
          </a:xfrm>
          <a:prstGeom prst="rect">
            <a:avLst/>
          </a:prstGeom>
          <a:ln>
            <a:noFill/>
          </a:ln>
          <a:effectLst>
            <a:softEdge rad="112500"/>
          </a:effectLst>
        </p:spPr>
      </p:pic>
      <p:pic>
        <p:nvPicPr>
          <p:cNvPr id="20" name="Picture 4" descr="Ver las imágenes de origen">
            <a:extLst>
              <a:ext uri="{FF2B5EF4-FFF2-40B4-BE49-F238E27FC236}">
                <a16:creationId xmlns:a16="http://schemas.microsoft.com/office/drawing/2014/main" id="{6B4C690B-7DE9-41DA-BA68-04C868FA2B0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rcRect/>
          <a:stretch>
            <a:fillRect/>
          </a:stretch>
        </p:blipFill>
        <p:spPr bwMode="auto">
          <a:xfrm>
            <a:off x="2255520" y="958215"/>
            <a:ext cx="1123784" cy="641985"/>
          </a:xfrm>
          <a:prstGeom prst="rect">
            <a:avLst/>
          </a:prstGeom>
          <a:noFill/>
        </p:spPr>
      </p:pic>
    </p:spTree>
    <p:extLst>
      <p:ext uri="{BB962C8B-B14F-4D97-AF65-F5344CB8AC3E}">
        <p14:creationId xmlns:p14="http://schemas.microsoft.com/office/powerpoint/2010/main" val="79142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76202" y="-133872"/>
            <a:ext cx="12192000" cy="73093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3200" b="1" dirty="0">
              <a:solidFill>
                <a:srgbClr val="002060"/>
              </a:solidFill>
              <a:latin typeface="Arial Narrow" panose="020B0606020202030204" pitchFamily="34" charset="0"/>
            </a:endParaRPr>
          </a:p>
        </p:txBody>
      </p:sp>
      <p:sp>
        <p:nvSpPr>
          <p:cNvPr id="9" name="CuadroTexto 8">
            <a:extLst>
              <a:ext uri="{FF2B5EF4-FFF2-40B4-BE49-F238E27FC236}">
                <a16:creationId xmlns:a16="http://schemas.microsoft.com/office/drawing/2014/main" id="{6B242DDD-A24B-4B04-A65D-7EE7C616E1FB}"/>
              </a:ext>
            </a:extLst>
          </p:cNvPr>
          <p:cNvSpPr txBox="1"/>
          <p:nvPr/>
        </p:nvSpPr>
        <p:spPr>
          <a:xfrm>
            <a:off x="273266" y="1067270"/>
            <a:ext cx="5727592" cy="1046440"/>
          </a:xfrm>
          <a:prstGeom prst="rect">
            <a:avLst/>
          </a:prstGeom>
          <a:noFill/>
        </p:spPr>
        <p:txBody>
          <a:bodyPr wrap="square">
            <a:spAutoFit/>
          </a:bodyPr>
          <a:lstStyle/>
          <a:p>
            <a:pPr algn="just"/>
            <a:r>
              <a:rPr lang="es-CO" sz="1200" dirty="0">
                <a:solidFill>
                  <a:schemeClr val="accent5">
                    <a:lumMod val="50000"/>
                  </a:schemeClr>
                </a:solidFill>
                <a:effectLst/>
                <a:latin typeface="Arial Narrow" panose="020B0606020202030204" pitchFamily="34" charset="0"/>
                <a:ea typeface="Calibri" panose="020F0502020204030204" pitchFamily="34" charset="0"/>
                <a:cs typeface="Calibri" panose="020F0502020204030204" pitchFamily="34" charset="0"/>
              </a:rPr>
              <a:t>Se realizó depuración de las bases de datos por municipio de residencia, se excluyeron los datos con ajuste 6 , D y los datos repetidos. </a:t>
            </a:r>
            <a:endParaRPr lang="es-CO" sz="1200" dirty="0">
              <a:solidFill>
                <a:schemeClr val="accent5">
                  <a:lumMod val="50000"/>
                </a:schemeClr>
              </a:solidFill>
              <a:effectLst/>
              <a:latin typeface="Arial Narrow" panose="020B0606020202030204" pitchFamily="34" charset="0"/>
              <a:ea typeface="Calibri" panose="020F0502020204030204" pitchFamily="34" charset="0"/>
            </a:endParaRPr>
          </a:p>
          <a:p>
            <a:pPr algn="just"/>
            <a:r>
              <a:rPr lang="es-CO" sz="1200" dirty="0">
                <a:solidFill>
                  <a:schemeClr val="accent5">
                    <a:lumMod val="50000"/>
                  </a:schemeClr>
                </a:solidFill>
                <a:effectLst/>
                <a:latin typeface="Arial Narrow" panose="020B0606020202030204" pitchFamily="34" charset="0"/>
                <a:ea typeface="Calibri" panose="020F0502020204030204" pitchFamily="34" charset="0"/>
                <a:cs typeface="Calibri" panose="020F0502020204030204" pitchFamily="34" charset="0"/>
              </a:rPr>
              <a:t>Para el análisis de la información se utilizaron medidas de frecuencias absolutas, relativas y cálculos de razones.</a:t>
            </a:r>
            <a:endParaRPr lang="es-CO" sz="1400" dirty="0">
              <a:solidFill>
                <a:schemeClr val="accent5">
                  <a:lumMod val="50000"/>
                </a:schemeClr>
              </a:solidFill>
              <a:highlight>
                <a:srgbClr val="FFFF00"/>
              </a:highlight>
              <a:latin typeface="Arial Narrow" panose="020B0606020202030204" pitchFamily="34" charset="0"/>
              <a:ea typeface="Calibri" panose="020F0502020204030204" pitchFamily="34" charset="0"/>
              <a:cs typeface="Calibri" panose="020F0502020204030204" pitchFamily="34" charset="0"/>
            </a:endParaRPr>
          </a:p>
          <a:p>
            <a:pPr algn="just"/>
            <a:endParaRPr lang="es-CO" sz="1400" dirty="0">
              <a:solidFill>
                <a:schemeClr val="accent5">
                  <a:lumMod val="50000"/>
                </a:schemeClr>
              </a:solidFill>
              <a:effectLst/>
              <a:latin typeface="Arial Narrow" panose="020B0606020202030204" pitchFamily="34" charset="0"/>
              <a:ea typeface="Calibri" panose="020F0502020204030204" pitchFamily="34" charset="0"/>
            </a:endParaRPr>
          </a:p>
        </p:txBody>
      </p:sp>
      <p:sp>
        <p:nvSpPr>
          <p:cNvPr id="10" name="Marcador de contenido 6">
            <a:extLst>
              <a:ext uri="{FF2B5EF4-FFF2-40B4-BE49-F238E27FC236}">
                <a16:creationId xmlns:a16="http://schemas.microsoft.com/office/drawing/2014/main" id="{D3BBE9BC-BD2B-4EE3-9BC1-411CA6A1B032}"/>
              </a:ext>
            </a:extLst>
          </p:cNvPr>
          <p:cNvSpPr txBox="1">
            <a:spLocks/>
          </p:cNvSpPr>
          <p:nvPr/>
        </p:nvSpPr>
        <p:spPr>
          <a:xfrm>
            <a:off x="6172202" y="1361440"/>
            <a:ext cx="5181600" cy="46280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CO" dirty="0"/>
          </a:p>
        </p:txBody>
      </p:sp>
      <p:sp>
        <p:nvSpPr>
          <p:cNvPr id="11" name="Marcador de contenido 6">
            <a:extLst>
              <a:ext uri="{FF2B5EF4-FFF2-40B4-BE49-F238E27FC236}">
                <a16:creationId xmlns:a16="http://schemas.microsoft.com/office/drawing/2014/main" id="{D3BBE9BC-BD2B-4EE3-9BC1-411CA6A1B032}"/>
              </a:ext>
            </a:extLst>
          </p:cNvPr>
          <p:cNvSpPr txBox="1">
            <a:spLocks/>
          </p:cNvSpPr>
          <p:nvPr/>
        </p:nvSpPr>
        <p:spPr>
          <a:xfrm>
            <a:off x="6412396" y="1778884"/>
            <a:ext cx="5181600" cy="46280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CO" dirty="0"/>
          </a:p>
        </p:txBody>
      </p:sp>
      <p:sp>
        <p:nvSpPr>
          <p:cNvPr id="13" name="Marcador de contenido 6">
            <a:extLst>
              <a:ext uri="{FF2B5EF4-FFF2-40B4-BE49-F238E27FC236}">
                <a16:creationId xmlns:a16="http://schemas.microsoft.com/office/drawing/2014/main" id="{810E6ACB-17E7-4BD8-A54F-5D8CF568E071}"/>
              </a:ext>
            </a:extLst>
          </p:cNvPr>
          <p:cNvSpPr txBox="1">
            <a:spLocks/>
          </p:cNvSpPr>
          <p:nvPr/>
        </p:nvSpPr>
        <p:spPr>
          <a:xfrm>
            <a:off x="104192" y="2113711"/>
            <a:ext cx="6019243" cy="4308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_tradnl" sz="1400" b="1" kern="0" dirty="0">
                <a:solidFill>
                  <a:schemeClr val="accent1">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1. </a:t>
            </a:r>
            <a:r>
              <a:rPr lang="es-ES_tradnl" sz="1200" b="1" kern="0" dirty="0">
                <a:solidFill>
                  <a:schemeClr val="accent1">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COMPORTAMIENTO SEMANAL MORTALIDAD PERINATAL Y NEONATAL A SEMANA 32 DE 2024</a:t>
            </a:r>
            <a:endParaRPr lang="es-CO" sz="1200" dirty="0">
              <a:solidFill>
                <a:schemeClr val="accent1">
                  <a:lumMod val="50000"/>
                </a:schemeClr>
              </a:solidFill>
            </a:endParaRPr>
          </a:p>
        </p:txBody>
      </p:sp>
      <p:sp>
        <p:nvSpPr>
          <p:cNvPr id="2" name="Rectángulo 1"/>
          <p:cNvSpPr/>
          <p:nvPr/>
        </p:nvSpPr>
        <p:spPr>
          <a:xfrm>
            <a:off x="189331" y="2560037"/>
            <a:ext cx="5868337" cy="461665"/>
          </a:xfrm>
          <a:prstGeom prst="rect">
            <a:avLst/>
          </a:prstGeom>
        </p:spPr>
        <p:txBody>
          <a:bodyPr wrap="square">
            <a:spAutoFit/>
          </a:bodyPr>
          <a:lstStyle/>
          <a:p>
            <a:pPr algn="ctr"/>
            <a:r>
              <a:rPr lang="es-CO" sz="1200" b="1" dirty="0">
                <a:solidFill>
                  <a:schemeClr val="accent1">
                    <a:lumMod val="50000"/>
                  </a:schemeClr>
                </a:solidFill>
                <a:latin typeface="Arial Narrow" panose="020B0606020202030204" pitchFamily="34" charset="0"/>
                <a:ea typeface="Calibri" panose="020F0502020204030204" pitchFamily="34" charset="0"/>
              </a:rPr>
              <a:t>Figura 1. Comportamiento Semanal Mortalidad Perinatal y neonatal a semana epidemiológica 32 en el Distrito de Cartagena 2024</a:t>
            </a:r>
            <a:endParaRPr lang="es-CO" sz="1200" dirty="0">
              <a:solidFill>
                <a:schemeClr val="accent1">
                  <a:lumMod val="50000"/>
                </a:schemeClr>
              </a:solidFill>
              <a:latin typeface="Arial" panose="020B0604020202020204" pitchFamily="34" charset="0"/>
              <a:ea typeface="Calibri" panose="020F0502020204030204" pitchFamily="34" charset="0"/>
            </a:endParaRPr>
          </a:p>
        </p:txBody>
      </p:sp>
      <p:sp>
        <p:nvSpPr>
          <p:cNvPr id="17" name="CuadroTexto 16">
            <a:extLst>
              <a:ext uri="{FF2B5EF4-FFF2-40B4-BE49-F238E27FC236}">
                <a16:creationId xmlns:a16="http://schemas.microsoft.com/office/drawing/2014/main" id="{FFE3004D-7E3C-4820-9B91-6597B99ABD82}"/>
              </a:ext>
            </a:extLst>
          </p:cNvPr>
          <p:cNvSpPr txBox="1"/>
          <p:nvPr/>
        </p:nvSpPr>
        <p:spPr>
          <a:xfrm>
            <a:off x="1273394" y="6133449"/>
            <a:ext cx="3276925" cy="273473"/>
          </a:xfrm>
          <a:prstGeom prst="rect">
            <a:avLst/>
          </a:prstGeom>
          <a:noFill/>
        </p:spPr>
        <p:txBody>
          <a:bodyPr wrap="square">
            <a:spAutoFit/>
          </a:bodyPr>
          <a:lstStyle/>
          <a:p>
            <a:pPr algn="ctr">
              <a:lnSpc>
                <a:spcPct val="107000"/>
              </a:lnSpc>
              <a:spcAft>
                <a:spcPts val="800"/>
              </a:spcAft>
              <a:tabLst>
                <a:tab pos="933450" algn="l"/>
              </a:tabLst>
            </a:pPr>
            <a:r>
              <a:rPr lang="es-CO" sz="1100" b="1" dirty="0">
                <a:effectLst/>
                <a:latin typeface="Arial Narrow" panose="020B0606020202030204" pitchFamily="34" charset="0"/>
                <a:ea typeface="Calibri" panose="020F0502020204030204" pitchFamily="34" charset="0"/>
                <a:cs typeface="Arial" panose="020B0604020202020204" pitchFamily="34" charset="0"/>
              </a:rPr>
              <a:t>Fuente:</a:t>
            </a:r>
            <a:r>
              <a:rPr lang="es-CO" sz="11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31534D25-ED63-4C32-B240-2F8E28251BF7}"/>
              </a:ext>
            </a:extLst>
          </p:cNvPr>
          <p:cNvSpPr txBox="1"/>
          <p:nvPr/>
        </p:nvSpPr>
        <p:spPr>
          <a:xfrm>
            <a:off x="6265311" y="687681"/>
            <a:ext cx="5740223" cy="523220"/>
          </a:xfrm>
          <a:prstGeom prst="rect">
            <a:avLst/>
          </a:prstGeom>
          <a:noFill/>
        </p:spPr>
        <p:txBody>
          <a:bodyPr wrap="square">
            <a:spAutoFit/>
          </a:bodyPr>
          <a:lstStyle/>
          <a:p>
            <a:pPr algn="ctr"/>
            <a:r>
              <a:rPr lang="es-CO" sz="1400" b="1" dirty="0">
                <a:solidFill>
                  <a:schemeClr val="accent1">
                    <a:lumMod val="75000"/>
                  </a:schemeClr>
                </a:solidFill>
                <a:latin typeface="Arial Narrow" panose="020B0606020202030204" pitchFamily="34" charset="0"/>
                <a:ea typeface="Calibri" panose="020F0502020204030204" pitchFamily="34" charset="0"/>
              </a:rPr>
              <a:t>Figura</a:t>
            </a:r>
            <a:r>
              <a:rPr lang="es-CO" sz="1400" b="1" dirty="0">
                <a:solidFill>
                  <a:schemeClr val="accent1">
                    <a:lumMod val="75000"/>
                  </a:schemeClr>
                </a:solidFill>
                <a:effectLst/>
                <a:latin typeface="Arial Narrow" panose="020B0606020202030204" pitchFamily="34" charset="0"/>
                <a:ea typeface="Calibri" panose="020F0502020204030204" pitchFamily="34" charset="0"/>
              </a:rPr>
              <a:t> 2. Comportamiento a Semana 32 Mortalidad Perinatal y </a:t>
            </a:r>
            <a:r>
              <a:rPr lang="es-CO" sz="1400" b="1" dirty="0">
                <a:solidFill>
                  <a:schemeClr val="accent1">
                    <a:lumMod val="75000"/>
                  </a:schemeClr>
                </a:solidFill>
                <a:latin typeface="Arial Narrow" panose="020B0606020202030204" pitchFamily="34" charset="0"/>
                <a:ea typeface="Calibri" panose="020F0502020204030204" pitchFamily="34" charset="0"/>
              </a:rPr>
              <a:t>Neonatal </a:t>
            </a:r>
            <a:r>
              <a:rPr lang="es-CO" sz="1400" b="1" dirty="0">
                <a:solidFill>
                  <a:schemeClr val="accent1">
                    <a:lumMod val="75000"/>
                  </a:schemeClr>
                </a:solidFill>
                <a:effectLst/>
                <a:latin typeface="Arial Narrow" panose="020B0606020202030204" pitchFamily="34" charset="0"/>
                <a:ea typeface="Calibri" panose="020F0502020204030204" pitchFamily="34" charset="0"/>
              </a:rPr>
              <a:t>en el Distrito de Cartagena 2022, 2023 Y 2024</a:t>
            </a:r>
            <a:endParaRPr lang="es-CO" sz="1400" dirty="0">
              <a:solidFill>
                <a:schemeClr val="accent1">
                  <a:lumMod val="75000"/>
                </a:schemeClr>
              </a:solidFill>
              <a:effectLst/>
              <a:latin typeface="Arial" panose="020B0604020202020204" pitchFamily="34" charset="0"/>
              <a:ea typeface="Calibri" panose="020F0502020204030204" pitchFamily="34" charset="0"/>
            </a:endParaRPr>
          </a:p>
        </p:txBody>
      </p:sp>
      <p:sp>
        <p:nvSpPr>
          <p:cNvPr id="5" name="Rectángulo 4"/>
          <p:cNvSpPr/>
          <p:nvPr/>
        </p:nvSpPr>
        <p:spPr>
          <a:xfrm>
            <a:off x="6283991" y="4311659"/>
            <a:ext cx="5721543" cy="1938992"/>
          </a:xfrm>
          <a:prstGeom prst="rect">
            <a:avLst/>
          </a:prstGeom>
        </p:spPr>
        <p:txBody>
          <a:bodyPr wrap="square">
            <a:spAutoFit/>
          </a:bodyPr>
          <a:lstStyle/>
          <a:p>
            <a:pPr algn="just"/>
            <a:r>
              <a:rPr lang="es-MX" sz="1200" dirty="0">
                <a:solidFill>
                  <a:schemeClr val="accent5">
                    <a:lumMod val="50000"/>
                  </a:schemeClr>
                </a:solidFill>
                <a:latin typeface="Arial Narrow" panose="020B0606020202030204" pitchFamily="34" charset="0"/>
              </a:rPr>
              <a:t> El seguimiento epidemiológico de 2024, SEMANA 32  en el Distrito de Cartagena, que resulto de la notificación al sistema nacional de vigilancia (SIVIGILA), después de la depuración de la base de datos, archivos planos de casos que cumplen con definición de casos para MPNT en comparación con años anteriores  fue, para el  año 2022 de 192 casos, en el 2023 se presentaron un total de  157 casos, y para el año en estudio 102 casos. (Ver Figura 2)</a:t>
            </a:r>
          </a:p>
          <a:p>
            <a:pPr algn="just"/>
            <a:r>
              <a:rPr lang="es-MX" sz="1200" dirty="0">
                <a:solidFill>
                  <a:schemeClr val="accent5">
                    <a:lumMod val="50000"/>
                  </a:schemeClr>
                </a:solidFill>
                <a:latin typeface="Arial Narrow" panose="020B0606020202030204" pitchFamily="34" charset="0"/>
              </a:rPr>
              <a:t>Al analizar el comportamiento de la notificación de este evento, se ha evidenciado una disminución del 36% comparado con el año anterior.</a:t>
            </a:r>
          </a:p>
          <a:p>
            <a:pPr algn="just"/>
            <a:r>
              <a:rPr lang="es-MX" sz="1200" dirty="0">
                <a:solidFill>
                  <a:schemeClr val="accent5">
                    <a:lumMod val="50000"/>
                  </a:schemeClr>
                </a:solidFill>
                <a:latin typeface="Arial Narrow" panose="020B0606020202030204" pitchFamily="34" charset="0"/>
              </a:rPr>
              <a:t>Para este año 2024  se evidencia que la semana que más casos notificaron fue la 3 con 7 casos respectivamente, correspondiente al 7% del total de casos notificados. (Ver Figura 1).</a:t>
            </a:r>
          </a:p>
          <a:p>
            <a:endParaRPr lang="es-CO" sz="1200" dirty="0">
              <a:solidFill>
                <a:schemeClr val="accent1">
                  <a:lumMod val="50000"/>
                </a:schemeClr>
              </a:solidFill>
            </a:endParaRPr>
          </a:p>
        </p:txBody>
      </p:sp>
      <p:sp>
        <p:nvSpPr>
          <p:cNvPr id="20" name="CuadroTexto 19">
            <a:extLst>
              <a:ext uri="{FF2B5EF4-FFF2-40B4-BE49-F238E27FC236}">
                <a16:creationId xmlns:a16="http://schemas.microsoft.com/office/drawing/2014/main" id="{15160FC7-B960-459C-BBAF-B707D640E814}"/>
              </a:ext>
            </a:extLst>
          </p:cNvPr>
          <p:cNvSpPr txBox="1"/>
          <p:nvPr/>
        </p:nvSpPr>
        <p:spPr>
          <a:xfrm>
            <a:off x="7376167" y="3992486"/>
            <a:ext cx="3254057" cy="273473"/>
          </a:xfrm>
          <a:prstGeom prst="rect">
            <a:avLst/>
          </a:prstGeom>
          <a:noFill/>
        </p:spPr>
        <p:txBody>
          <a:bodyPr wrap="square">
            <a:spAutoFit/>
          </a:bodyPr>
          <a:lstStyle/>
          <a:p>
            <a:pPr algn="ctr">
              <a:lnSpc>
                <a:spcPct val="107000"/>
              </a:lnSpc>
              <a:spcAft>
                <a:spcPts val="800"/>
              </a:spcAft>
              <a:tabLst>
                <a:tab pos="933450" algn="l"/>
              </a:tabLst>
            </a:pPr>
            <a:r>
              <a:rPr lang="es-CO" sz="1100" b="1" dirty="0">
                <a:effectLst/>
                <a:latin typeface="Arial Narrow" panose="020B0606020202030204" pitchFamily="34" charset="0"/>
                <a:ea typeface="Calibri" panose="020F0502020204030204" pitchFamily="34" charset="0"/>
                <a:cs typeface="Arial" panose="020B0604020202020204" pitchFamily="34" charset="0"/>
              </a:rPr>
              <a:t>Fuente:</a:t>
            </a:r>
            <a:r>
              <a:rPr lang="es-CO" sz="1100" dirty="0">
                <a:effectLst/>
                <a:latin typeface="Arial Narrow" panose="020B0606020202030204" pitchFamily="34" charset="0"/>
                <a:ea typeface="Calibri" panose="020F0502020204030204" pitchFamily="34" charset="0"/>
                <a:cs typeface="Arial" panose="020B0604020202020204" pitchFamily="34" charset="0"/>
              </a:rPr>
              <a:t> Sivigila, Cartagena 2022, 2023 y 2024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4" descr="Ver las imágenes de origen">
            <a:extLst>
              <a:ext uri="{FF2B5EF4-FFF2-40B4-BE49-F238E27FC236}">
                <a16:creationId xmlns:a16="http://schemas.microsoft.com/office/drawing/2014/main" id="{6B4C690B-7DE9-41DA-BA68-04C868FA2B0A}"/>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rcRect/>
          <a:stretch>
            <a:fillRect/>
          </a:stretch>
        </p:blipFill>
        <p:spPr bwMode="auto">
          <a:xfrm>
            <a:off x="656492" y="22542"/>
            <a:ext cx="1233805" cy="641985"/>
          </a:xfrm>
          <a:prstGeom prst="rect">
            <a:avLst/>
          </a:prstGeom>
          <a:noFill/>
        </p:spPr>
      </p:pic>
      <p:sp>
        <p:nvSpPr>
          <p:cNvPr id="22" name="Título 1">
            <a:extLst>
              <a:ext uri="{FF2B5EF4-FFF2-40B4-BE49-F238E27FC236}">
                <a16:creationId xmlns:a16="http://schemas.microsoft.com/office/drawing/2014/main" id="{55EF8FC7-A1B7-4762-84BF-F9F25F9CAE72}"/>
              </a:ext>
            </a:extLst>
          </p:cNvPr>
          <p:cNvSpPr>
            <a:spLocks noGrp="1"/>
          </p:cNvSpPr>
          <p:nvPr/>
        </p:nvSpPr>
        <p:spPr>
          <a:xfrm>
            <a:off x="5814219" y="-235527"/>
            <a:ext cx="5897563" cy="896957"/>
          </a:xfrm>
          <a:prstGeom prst="rect">
            <a:avLst/>
          </a:prstGeom>
        </p:spPr>
        <p:txBody>
          <a:bodyPr vert="horz" wrap="square" lIns="91440" tIns="45720" rIns="91440" bIns="45720" rtlCol="0" anchor="b">
            <a:noAutofit/>
          </a:bodyPr>
          <a:lstStyle/>
          <a:p>
            <a:pPr algn="r">
              <a:lnSpc>
                <a:spcPct val="90000"/>
              </a:lnSpc>
              <a:spcAft>
                <a:spcPts val="800"/>
              </a:spcAft>
            </a:pPr>
            <a:r>
              <a:rPr lang="es-ES" b="1" kern="1200" dirty="0">
                <a:solidFill>
                  <a:srgbClr val="2F5496"/>
                </a:solidFill>
                <a:effectLst/>
                <a:latin typeface="Arial Narrow" panose="020B0606020202030204" pitchFamily="34" charset="0"/>
                <a:ea typeface="Times New Roman" panose="02020603050405020304" pitchFamily="18" charset="0"/>
                <a:cs typeface="Times New Roman" panose="02020603050405020304" pitchFamily="18" charset="0"/>
              </a:rPr>
              <a:t>Boletín Epidemiológico Mortalidad Perinatal y Neonatal tardía </a:t>
            </a:r>
          </a:p>
          <a:p>
            <a:pPr algn="r">
              <a:lnSpc>
                <a:spcPct val="90000"/>
              </a:lnSpc>
              <a:spcAft>
                <a:spcPts val="800"/>
              </a:spcAft>
            </a:pPr>
            <a:r>
              <a:rPr lang="es-ES" sz="2000" b="1"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Comportamiento Demográfico Semana 32 de 2024</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a:extLst>
              <a:ext uri="{FF2B5EF4-FFF2-40B4-BE49-F238E27FC236}">
                <a16:creationId xmlns:a16="http://schemas.microsoft.com/office/drawing/2014/main" id="{54782585-5832-4BC2-9301-9DAE49C13E9E}"/>
              </a:ext>
            </a:extLst>
          </p:cNvPr>
          <p:cNvGraphicFramePr>
            <a:graphicFrameLocks/>
          </p:cNvGraphicFramePr>
          <p:nvPr>
            <p:extLst>
              <p:ext uri="{D42A27DB-BD31-4B8C-83A1-F6EECF244321}">
                <p14:modId xmlns:p14="http://schemas.microsoft.com/office/powerpoint/2010/main" val="2408433978"/>
              </p:ext>
            </p:extLst>
          </p:nvPr>
        </p:nvGraphicFramePr>
        <p:xfrm>
          <a:off x="123316" y="3164007"/>
          <a:ext cx="6014850" cy="2755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B5029A39-3292-4596-A4B5-4DF11B441A58}"/>
              </a:ext>
            </a:extLst>
          </p:cNvPr>
          <p:cNvGraphicFramePr>
            <a:graphicFrameLocks/>
          </p:cNvGraphicFramePr>
          <p:nvPr>
            <p:extLst>
              <p:ext uri="{D42A27DB-BD31-4B8C-83A1-F6EECF244321}">
                <p14:modId xmlns:p14="http://schemas.microsoft.com/office/powerpoint/2010/main" val="3878852542"/>
              </p:ext>
            </p:extLst>
          </p:nvPr>
        </p:nvGraphicFramePr>
        <p:xfrm>
          <a:off x="6338412" y="1221062"/>
          <a:ext cx="5778911" cy="26151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54782585-5832-4BC2-9301-9DAE49C13E9E}"/>
              </a:ext>
            </a:extLst>
          </p:cNvPr>
          <p:cNvGraphicFramePr>
            <a:graphicFrameLocks/>
          </p:cNvGraphicFramePr>
          <p:nvPr>
            <p:extLst>
              <p:ext uri="{D42A27DB-BD31-4B8C-83A1-F6EECF244321}">
                <p14:modId xmlns:p14="http://schemas.microsoft.com/office/powerpoint/2010/main" val="2491661969"/>
              </p:ext>
            </p:extLst>
          </p:nvPr>
        </p:nvGraphicFramePr>
        <p:xfrm>
          <a:off x="78933" y="3102930"/>
          <a:ext cx="6276196" cy="27555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972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0" y="-1"/>
            <a:ext cx="12192000" cy="6197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3200" b="1" dirty="0">
              <a:solidFill>
                <a:srgbClr val="002060"/>
              </a:solidFill>
              <a:latin typeface="Arial Narrow" panose="020B0606020202030204" pitchFamily="34" charset="0"/>
            </a:endParaRPr>
          </a:p>
        </p:txBody>
      </p:sp>
      <p:sp>
        <p:nvSpPr>
          <p:cNvPr id="12" name="Rectángulo: esquinas redondeadas 11">
            <a:extLst>
              <a:ext uri="{FF2B5EF4-FFF2-40B4-BE49-F238E27FC236}">
                <a16:creationId xmlns:a16="http://schemas.microsoft.com/office/drawing/2014/main" id="{3E16BC30-193D-9CDA-B178-CB21B3A98BE8}"/>
              </a:ext>
            </a:extLst>
          </p:cNvPr>
          <p:cNvSpPr/>
          <p:nvPr/>
        </p:nvSpPr>
        <p:spPr>
          <a:xfrm>
            <a:off x="6512560" y="1259046"/>
            <a:ext cx="5323840" cy="18811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b="1" dirty="0">
              <a:solidFill>
                <a:srgbClr val="002060"/>
              </a:solidFill>
              <a:latin typeface="Arial Narrow" panose="020B0606020202030204" pitchFamily="34" charset="0"/>
            </a:endParaRPr>
          </a:p>
        </p:txBody>
      </p:sp>
      <p:pic>
        <p:nvPicPr>
          <p:cNvPr id="9" name="Picture 4" descr="Ver las imágenes de origen">
            <a:extLst>
              <a:ext uri="{FF2B5EF4-FFF2-40B4-BE49-F238E27FC236}">
                <a16:creationId xmlns:a16="http://schemas.microsoft.com/office/drawing/2014/main" id="{6B4C690B-7DE9-41DA-BA68-04C868FA2B0A}"/>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rcRect/>
          <a:stretch>
            <a:fillRect/>
          </a:stretch>
        </p:blipFill>
        <p:spPr bwMode="auto">
          <a:xfrm>
            <a:off x="666114" y="16828"/>
            <a:ext cx="1233805" cy="641985"/>
          </a:xfrm>
          <a:prstGeom prst="rect">
            <a:avLst/>
          </a:prstGeom>
          <a:noFill/>
        </p:spPr>
      </p:pic>
      <p:sp>
        <p:nvSpPr>
          <p:cNvPr id="2" name="Rectángulo 1"/>
          <p:cNvSpPr/>
          <p:nvPr/>
        </p:nvSpPr>
        <p:spPr>
          <a:xfrm>
            <a:off x="253897" y="751840"/>
            <a:ext cx="6096000" cy="4370427"/>
          </a:xfrm>
          <a:prstGeom prst="rect">
            <a:avLst/>
          </a:prstGeom>
        </p:spPr>
        <p:txBody>
          <a:bodyPr>
            <a:spAutoFit/>
          </a:bodyPr>
          <a:lstStyle/>
          <a:p>
            <a:pPr algn="ctr"/>
            <a:r>
              <a:rPr lang="es-CO" sz="1200" b="1"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2. </a:t>
            </a:r>
            <a:r>
              <a:rPr lang="es-MX" sz="1200" b="1" dirty="0">
                <a:solidFill>
                  <a:schemeClr val="accent5">
                    <a:lumMod val="50000"/>
                  </a:schemeClr>
                </a:solidFill>
                <a:latin typeface="Arial Narrow" panose="020B0606020202030204" pitchFamily="34" charset="0"/>
              </a:rPr>
              <a:t>COMPORTAMIENTO DE LA NOTIFICACIÓN  Y CARACTERÍSTICAS SOCIALES Y  DEMOGRÁFICAS DE MORTALIDAD PERINATAL Y NEONATAL TEMPRANA Y TARDIA.</a:t>
            </a:r>
            <a:endParaRPr lang="es-MX" sz="1200" dirty="0">
              <a:solidFill>
                <a:schemeClr val="accent5">
                  <a:lumMod val="50000"/>
                </a:schemeClr>
              </a:solidFill>
              <a:latin typeface="Arial Narrow" panose="020B0606020202030204" pitchFamily="34" charset="0"/>
            </a:endParaRPr>
          </a:p>
          <a:p>
            <a:pPr algn="just">
              <a:lnSpc>
                <a:spcPct val="100000"/>
              </a:lnSpc>
            </a:pPr>
            <a:br>
              <a:rPr lang="es-MX" sz="1200" dirty="0">
                <a:solidFill>
                  <a:schemeClr val="accent5">
                    <a:lumMod val="50000"/>
                  </a:schemeClr>
                </a:solidFill>
              </a:rPr>
            </a:br>
            <a:r>
              <a:rPr lang="es-CO" sz="1200" dirty="0">
                <a:solidFill>
                  <a:schemeClr val="accent5">
                    <a:lumMod val="50000"/>
                  </a:schemeClr>
                </a:solidFill>
                <a:latin typeface="Arial Narrow" panose="020B0606020202030204" pitchFamily="34" charset="0"/>
              </a:rPr>
              <a:t>Teniendo en cuenta los determinantes demográficos y sociales se puede decir que, para la variable edad  de la madre el mayor número de casos se presentó entre las edades de </a:t>
            </a:r>
            <a:r>
              <a:rPr lang="en-US" sz="1200" b="1" dirty="0">
                <a:solidFill>
                  <a:schemeClr val="accent5">
                    <a:lumMod val="50000"/>
                  </a:schemeClr>
                </a:solidFill>
                <a:latin typeface="Arial Narrow" panose="020B0606020202030204" pitchFamily="34" charset="0"/>
              </a:rPr>
              <a:t>20 a 34 años</a:t>
            </a:r>
            <a:r>
              <a:rPr lang="en-US" sz="1200" dirty="0">
                <a:solidFill>
                  <a:schemeClr val="accent5">
                    <a:lumMod val="50000"/>
                  </a:schemeClr>
                </a:solidFill>
                <a:latin typeface="Arial Narrow" panose="020B0606020202030204" pitchFamily="34" charset="0"/>
              </a:rPr>
              <a:t> con un porcentaje de 66%, seguido por las edades comprendidas de 15 a 19 años con un porcentaje de 17%, y posterior continuamos con las edades entre 35 a 39  años con un 10%. </a:t>
            </a:r>
            <a:r>
              <a:rPr lang="es-CO" sz="1200" dirty="0">
                <a:solidFill>
                  <a:schemeClr val="accent5">
                    <a:lumMod val="50000"/>
                  </a:schemeClr>
                </a:solidFill>
                <a:latin typeface="Arial Narrow" panose="020B0606020202030204" pitchFamily="34" charset="0"/>
              </a:rPr>
              <a:t>La edad mínima fue de 16 años y la edad máxima de 44 años. (</a:t>
            </a:r>
            <a:r>
              <a:rPr lang="es-CO" sz="1200" b="1" dirty="0">
                <a:solidFill>
                  <a:schemeClr val="accent5">
                    <a:lumMod val="50000"/>
                  </a:schemeClr>
                </a:solidFill>
                <a:latin typeface="Arial Narrow" panose="020B0606020202030204" pitchFamily="34" charset="0"/>
              </a:rPr>
              <a:t>Ver tabla 1</a:t>
            </a:r>
            <a:r>
              <a:rPr lang="es-CO" sz="1200" dirty="0">
                <a:solidFill>
                  <a:schemeClr val="accent5">
                    <a:lumMod val="50000"/>
                  </a:schemeClr>
                </a:solidFill>
                <a:latin typeface="Arial Narrow" panose="020B0606020202030204" pitchFamily="34" charset="0"/>
              </a:rPr>
              <a:t>).</a:t>
            </a:r>
          </a:p>
          <a:p>
            <a:pPr algn="just">
              <a:lnSpc>
                <a:spcPct val="100000"/>
              </a:lnSpc>
            </a:pPr>
            <a:endParaRPr lang="es-CO" sz="1200" dirty="0">
              <a:solidFill>
                <a:schemeClr val="accent5">
                  <a:lumMod val="50000"/>
                </a:schemeClr>
              </a:solidFill>
              <a:latin typeface="Arial Narrow" panose="020B0606020202030204" pitchFamily="34" charset="0"/>
            </a:endParaRPr>
          </a:p>
          <a:p>
            <a:pPr algn="just">
              <a:lnSpc>
                <a:spcPct val="100000"/>
              </a:lnSpc>
            </a:pPr>
            <a:r>
              <a:rPr lang="es-CO" sz="1200" dirty="0">
                <a:solidFill>
                  <a:schemeClr val="accent5">
                    <a:lumMod val="50000"/>
                  </a:schemeClr>
                </a:solidFill>
                <a:latin typeface="Arial Narrow" panose="020B0606020202030204" pitchFamily="34" charset="0"/>
              </a:rPr>
              <a:t>Según el régimen de salud al que pertenecen las madres, el régimen </a:t>
            </a:r>
            <a:r>
              <a:rPr lang="en-US" sz="1200" b="1" dirty="0">
                <a:solidFill>
                  <a:schemeClr val="accent5">
                    <a:lumMod val="50000"/>
                  </a:schemeClr>
                </a:solidFill>
                <a:latin typeface="Arial Narrow" panose="020B0606020202030204" pitchFamily="34" charset="0"/>
              </a:rPr>
              <a:t>subsidiado</a:t>
            </a:r>
            <a:r>
              <a:rPr lang="en-US" sz="1200" dirty="0">
                <a:solidFill>
                  <a:schemeClr val="accent5">
                    <a:lumMod val="50000"/>
                  </a:schemeClr>
                </a:solidFill>
                <a:latin typeface="Arial Narrow" panose="020B0606020202030204" pitchFamily="34" charset="0"/>
              </a:rPr>
              <a:t> fue el que presentó el mayor número de casos con un  57%, seguido del régimen contributivo con un 36%, excepcion con un 3%, indeterminado y no asegurado con un 1% . (</a:t>
            </a:r>
            <a:r>
              <a:rPr lang="en-US" sz="1200" b="1" dirty="0">
                <a:solidFill>
                  <a:schemeClr val="accent5">
                    <a:lumMod val="50000"/>
                  </a:schemeClr>
                </a:solidFill>
                <a:latin typeface="Arial Narrow" panose="020B0606020202030204" pitchFamily="34" charset="0"/>
              </a:rPr>
              <a:t>Ver tabla 2</a:t>
            </a:r>
            <a:r>
              <a:rPr lang="en-US" sz="1200" dirty="0">
                <a:solidFill>
                  <a:schemeClr val="accent5">
                    <a:lumMod val="50000"/>
                  </a:schemeClr>
                </a:solidFill>
                <a:latin typeface="Arial Narrow" panose="020B0606020202030204" pitchFamily="34" charset="0"/>
              </a:rPr>
              <a:t>).</a:t>
            </a:r>
          </a:p>
          <a:p>
            <a:pPr algn="just">
              <a:lnSpc>
                <a:spcPct val="100000"/>
              </a:lnSpc>
            </a:pPr>
            <a:endParaRPr lang="en-US" sz="1200" dirty="0">
              <a:solidFill>
                <a:schemeClr val="accent5">
                  <a:lumMod val="50000"/>
                </a:schemeClr>
              </a:solidFill>
              <a:latin typeface="Arial Narrow" panose="020B0606020202030204" pitchFamily="34" charset="0"/>
            </a:endParaRPr>
          </a:p>
          <a:p>
            <a:pPr algn="just">
              <a:lnSpc>
                <a:spcPct val="100000"/>
              </a:lnSpc>
            </a:pPr>
            <a:r>
              <a:rPr lang="es-CO" sz="1200" dirty="0">
                <a:solidFill>
                  <a:schemeClr val="accent5">
                    <a:lumMod val="50000"/>
                  </a:schemeClr>
                </a:solidFill>
                <a:latin typeface="Arial Narrow" panose="020B0606020202030204" pitchFamily="34" charset="0"/>
              </a:rPr>
              <a:t>Para la variable nacionalidad de la gestante se presentaron 93 casos en gestantes colombianas con un porcentaje de 91%, 8 casos de gestantes venezolanas con un 5% y 1 caso de gestante alemana con un 1%  (Ver Figura 3). En cuanto a la pertenencia étnica, el 100% de los casos pertenecen a la variable </a:t>
            </a:r>
            <a:r>
              <a:rPr lang="en-US" sz="1200" b="1" dirty="0">
                <a:solidFill>
                  <a:schemeClr val="accent5">
                    <a:lumMod val="50000"/>
                  </a:schemeClr>
                </a:solidFill>
                <a:latin typeface="Arial Narrow" panose="020B0606020202030204" pitchFamily="34" charset="0"/>
              </a:rPr>
              <a:t>otras pertenencias étnicas</a:t>
            </a:r>
            <a:r>
              <a:rPr lang="en-US" sz="1200" dirty="0">
                <a:solidFill>
                  <a:schemeClr val="accent5">
                    <a:lumMod val="50000"/>
                  </a:schemeClr>
                </a:solidFill>
                <a:latin typeface="Arial Narrow" panose="020B0606020202030204" pitchFamily="34" charset="0"/>
              </a:rPr>
              <a:t>  (Ver tabla 3). </a:t>
            </a:r>
            <a:r>
              <a:rPr lang="es-CO" sz="1200" dirty="0">
                <a:solidFill>
                  <a:schemeClr val="accent5">
                    <a:lumMod val="50000"/>
                  </a:schemeClr>
                </a:solidFill>
                <a:latin typeface="Arial Narrow" panose="020B0606020202030204" pitchFamily="34" charset="0"/>
              </a:rPr>
              <a:t>De acuerdo con el área de procedencia, se puede decir que el mayor peso porcentual se presentó en la </a:t>
            </a:r>
            <a:r>
              <a:rPr lang="en-US" sz="1200" b="1" dirty="0">
                <a:solidFill>
                  <a:schemeClr val="accent5">
                    <a:lumMod val="50000"/>
                  </a:schemeClr>
                </a:solidFill>
                <a:latin typeface="Arial Narrow" panose="020B0606020202030204" pitchFamily="34" charset="0"/>
              </a:rPr>
              <a:t>cabecera municipal</a:t>
            </a:r>
            <a:r>
              <a:rPr lang="en-US" sz="1200" dirty="0">
                <a:solidFill>
                  <a:schemeClr val="accent5">
                    <a:lumMod val="50000"/>
                  </a:schemeClr>
                </a:solidFill>
                <a:latin typeface="Arial Narrow" panose="020B0606020202030204" pitchFamily="34" charset="0"/>
              </a:rPr>
              <a:t> con un 96% seguido del centro poblado con un porcentaje de 3%. (Ver tabla 4)</a:t>
            </a:r>
          </a:p>
          <a:p>
            <a:pPr algn="just"/>
            <a:endParaRPr lang="en-US" dirty="0">
              <a:solidFill>
                <a:schemeClr val="accent5">
                  <a:lumMod val="50000"/>
                </a:schemeClr>
              </a:solidFill>
              <a:latin typeface="Arial Narrow" panose="020B0606020202030204" pitchFamily="34" charset="0"/>
            </a:endParaRPr>
          </a:p>
          <a:p>
            <a:pPr algn="just"/>
            <a:endParaRPr lang="es-CO" sz="1600" dirty="0">
              <a:solidFill>
                <a:schemeClr val="accent5">
                  <a:lumMod val="50000"/>
                </a:schemeClr>
              </a:solidFill>
              <a:latin typeface="Arial Narrow" panose="020B0606020202030204" pitchFamily="34" charset="0"/>
              <a:ea typeface="Calibri" panose="020F0502020204030204" pitchFamily="34" charset="0"/>
            </a:endParaRPr>
          </a:p>
          <a:p>
            <a:endParaRPr lang="es-CO" sz="1600" dirty="0">
              <a:solidFill>
                <a:schemeClr val="accent5">
                  <a:lumMod val="50000"/>
                </a:schemeClr>
              </a:solidFill>
              <a:latin typeface="Arial Narrow" panose="020B0606020202030204" pitchFamily="34" charset="0"/>
            </a:endParaRPr>
          </a:p>
        </p:txBody>
      </p:sp>
      <p:sp>
        <p:nvSpPr>
          <p:cNvPr id="10" name="Título 1">
            <a:extLst>
              <a:ext uri="{FF2B5EF4-FFF2-40B4-BE49-F238E27FC236}">
                <a16:creationId xmlns:a16="http://schemas.microsoft.com/office/drawing/2014/main" id="{55EF8FC7-A1B7-4762-84BF-F9F25F9CAE72}"/>
              </a:ext>
            </a:extLst>
          </p:cNvPr>
          <p:cNvSpPr>
            <a:spLocks noGrp="1"/>
          </p:cNvSpPr>
          <p:nvPr/>
        </p:nvSpPr>
        <p:spPr>
          <a:xfrm>
            <a:off x="5688819" y="138545"/>
            <a:ext cx="5897563" cy="520268"/>
          </a:xfrm>
          <a:prstGeom prst="rect">
            <a:avLst/>
          </a:prstGeom>
        </p:spPr>
        <p:txBody>
          <a:bodyPr vert="horz" wrap="square" lIns="91440" tIns="45720" rIns="91440" bIns="45720" rtlCol="0" anchor="b">
            <a:noAutofit/>
          </a:bodyPr>
          <a:lstStyle/>
          <a:p>
            <a:pPr algn="r">
              <a:lnSpc>
                <a:spcPct val="90000"/>
              </a:lnSpc>
              <a:spcAft>
                <a:spcPts val="800"/>
              </a:spcAft>
            </a:pPr>
            <a:endParaRPr lang="es-ES" sz="2000" b="1" kern="1200" dirty="0">
              <a:solidFill>
                <a:srgbClr val="2F5496"/>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r">
              <a:lnSpc>
                <a:spcPct val="90000"/>
              </a:lnSpc>
              <a:spcAft>
                <a:spcPts val="800"/>
              </a:spcAft>
            </a:pPr>
            <a:endParaRPr lang="es-ES" sz="2000" b="1" dirty="0">
              <a:solidFill>
                <a:srgbClr val="2F5496"/>
              </a:solidFill>
              <a:latin typeface="Arial Narrow" panose="020B0606020202030204" pitchFamily="34" charset="0"/>
              <a:ea typeface="Times New Roman" panose="02020603050405020304" pitchFamily="18" charset="0"/>
              <a:cs typeface="Times New Roman" panose="02020603050405020304" pitchFamily="18" charset="0"/>
            </a:endParaRPr>
          </a:p>
          <a:p>
            <a:pPr algn="r">
              <a:lnSpc>
                <a:spcPct val="90000"/>
              </a:lnSpc>
              <a:spcAft>
                <a:spcPts val="800"/>
              </a:spcAft>
            </a:pPr>
            <a:endParaRPr lang="es-ES" sz="2000" b="1" kern="1200" dirty="0">
              <a:solidFill>
                <a:srgbClr val="2F5496"/>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r">
              <a:lnSpc>
                <a:spcPct val="90000"/>
              </a:lnSpc>
              <a:spcAft>
                <a:spcPts val="800"/>
              </a:spcAft>
            </a:pPr>
            <a:endParaRPr lang="es-ES" sz="2000" b="1" dirty="0">
              <a:solidFill>
                <a:srgbClr val="2F5496"/>
              </a:solidFill>
              <a:latin typeface="Arial Narrow" panose="020B0606020202030204" pitchFamily="34" charset="0"/>
              <a:ea typeface="Times New Roman" panose="02020603050405020304" pitchFamily="18" charset="0"/>
              <a:cs typeface="Times New Roman" panose="02020603050405020304" pitchFamily="18" charset="0"/>
            </a:endParaRPr>
          </a:p>
          <a:p>
            <a:pPr algn="r">
              <a:lnSpc>
                <a:spcPct val="90000"/>
              </a:lnSpc>
              <a:spcAft>
                <a:spcPts val="800"/>
              </a:spcAft>
            </a:pPr>
            <a:endParaRPr lang="es-ES" sz="2000" b="1" kern="1200" dirty="0">
              <a:solidFill>
                <a:srgbClr val="2F5496"/>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r">
              <a:lnSpc>
                <a:spcPct val="90000"/>
              </a:lnSpc>
              <a:spcAft>
                <a:spcPts val="800"/>
              </a:spcAft>
            </a:pPr>
            <a:endParaRPr lang="es-ES" sz="2000" b="1" dirty="0">
              <a:solidFill>
                <a:srgbClr val="2F5496"/>
              </a:solidFill>
              <a:latin typeface="Arial Narrow" panose="020B0606020202030204" pitchFamily="34" charset="0"/>
              <a:ea typeface="Times New Roman" panose="02020603050405020304" pitchFamily="18" charset="0"/>
              <a:cs typeface="Times New Roman" panose="02020603050405020304" pitchFamily="18" charset="0"/>
            </a:endParaRPr>
          </a:p>
          <a:p>
            <a:pPr algn="r">
              <a:lnSpc>
                <a:spcPct val="90000"/>
              </a:lnSpc>
              <a:spcAft>
                <a:spcPts val="800"/>
              </a:spcAft>
            </a:pPr>
            <a:r>
              <a:rPr lang="es-ES" sz="2000" b="1" kern="1200" dirty="0">
                <a:solidFill>
                  <a:srgbClr val="2F5496"/>
                </a:solidFill>
                <a:effectLst/>
                <a:latin typeface="Arial Narrow" panose="020B0606020202030204" pitchFamily="34" charset="0"/>
                <a:ea typeface="Times New Roman" panose="02020603050405020304" pitchFamily="18" charset="0"/>
                <a:cs typeface="Times New Roman" panose="02020603050405020304" pitchFamily="18" charset="0"/>
              </a:rPr>
              <a:t>Boletín Epidemiológico Mortalidad Perinatal y Neonatal</a:t>
            </a:r>
          </a:p>
          <a:p>
            <a:pPr algn="r">
              <a:lnSpc>
                <a:spcPct val="90000"/>
              </a:lnSpc>
              <a:spcAft>
                <a:spcPts val="800"/>
              </a:spcAft>
            </a:pPr>
            <a:r>
              <a:rPr lang="es-ES" sz="2000" b="1"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Comportamiento Demográfico Semana 32 de 2024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771A3FE7-5289-40EA-94B1-F49EBCC1048C}"/>
              </a:ext>
            </a:extLst>
          </p:cNvPr>
          <p:cNvSpPr txBox="1"/>
          <p:nvPr/>
        </p:nvSpPr>
        <p:spPr>
          <a:xfrm>
            <a:off x="767303" y="4300926"/>
            <a:ext cx="5069188" cy="461665"/>
          </a:xfrm>
          <a:prstGeom prst="rect">
            <a:avLst/>
          </a:prstGeom>
          <a:noFill/>
        </p:spPr>
        <p:txBody>
          <a:bodyPr wrap="square">
            <a:spAutoFit/>
          </a:bodyPr>
          <a:lstStyle/>
          <a:p>
            <a:pPr algn="ctr"/>
            <a:r>
              <a:rPr lang="es-ES" sz="1200" b="1" dirty="0">
                <a:solidFill>
                  <a:schemeClr val="accent1">
                    <a:lumMod val="75000"/>
                  </a:schemeClr>
                </a:solidFill>
                <a:latin typeface="Arial Narrow" panose="020B0606020202030204" pitchFamily="34" charset="0"/>
              </a:rPr>
              <a:t>Tabla 1 .Análisis de la mortalidad perinatal y neonatal tardía según grupos de edad de la madre en el Distrito de Cartagena, Colombia, Semana 32 de  2024</a:t>
            </a:r>
            <a:endParaRPr lang="es-CO" sz="12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6604773" y="679865"/>
            <a:ext cx="5099959" cy="646331"/>
          </a:xfrm>
          <a:prstGeom prst="rect">
            <a:avLst/>
          </a:prstGeom>
        </p:spPr>
        <p:txBody>
          <a:bodyPr wrap="square">
            <a:spAutoFit/>
          </a:bodyPr>
          <a:lstStyle/>
          <a:p>
            <a:pPr algn="ctr"/>
            <a:r>
              <a:rPr lang="es-ES" sz="1200" b="1" dirty="0">
                <a:solidFill>
                  <a:schemeClr val="accent1">
                    <a:lumMod val="75000"/>
                  </a:schemeClr>
                </a:solidFill>
                <a:latin typeface="Arial Narrow" panose="020B0606020202030204" pitchFamily="34" charset="0"/>
              </a:rPr>
              <a:t>Tabla 2.</a:t>
            </a:r>
            <a:r>
              <a:rPr lang="es-ES" sz="1200" dirty="0">
                <a:solidFill>
                  <a:schemeClr val="accent1">
                    <a:lumMod val="75000"/>
                  </a:schemeClr>
                </a:solidFill>
                <a:latin typeface="Arial Narrow" panose="020B0606020202030204" pitchFamily="34" charset="0"/>
              </a:rPr>
              <a:t>  </a:t>
            </a:r>
            <a:r>
              <a:rPr lang="es-ES" sz="1200" b="1" dirty="0">
                <a:solidFill>
                  <a:schemeClr val="accent1">
                    <a:lumMod val="75000"/>
                  </a:schemeClr>
                </a:solidFill>
                <a:latin typeface="Arial Narrow" panose="020B0606020202030204" pitchFamily="34" charset="0"/>
              </a:rPr>
              <a:t>Análisis de la mortalidad perinatal y neonatal tardía según el régimen al que pertenecen las madres en el Distrito de Cartagena, Colombia, Semana epidemiológica 32 de 2024</a:t>
            </a:r>
            <a:endParaRPr lang="es-CO" sz="1200"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31A57FC9-B7A1-4154-BA10-B7192820E402}"/>
              </a:ext>
            </a:extLst>
          </p:cNvPr>
          <p:cNvSpPr txBox="1"/>
          <p:nvPr/>
        </p:nvSpPr>
        <p:spPr>
          <a:xfrm>
            <a:off x="6887335" y="3435014"/>
            <a:ext cx="4817397" cy="646331"/>
          </a:xfrm>
          <a:prstGeom prst="rect">
            <a:avLst/>
          </a:prstGeom>
          <a:noFill/>
        </p:spPr>
        <p:txBody>
          <a:bodyPr wrap="square">
            <a:spAutoFit/>
          </a:bodyPr>
          <a:lstStyle/>
          <a:p>
            <a:pPr algn="ctr"/>
            <a:r>
              <a:rPr lang="es-CO" sz="1200" b="1" dirty="0">
                <a:solidFill>
                  <a:schemeClr val="accent1">
                    <a:lumMod val="75000"/>
                  </a:schemeClr>
                </a:solidFill>
              </a:rPr>
              <a:t>Figura 3. </a:t>
            </a:r>
            <a:r>
              <a:rPr lang="es-ES" sz="1200" b="1" dirty="0">
                <a:solidFill>
                  <a:schemeClr val="accent1">
                    <a:lumMod val="75000"/>
                  </a:schemeClr>
                </a:solidFill>
              </a:rPr>
              <a:t>Análisis de la mortalidad perinatal y neonatal tardía según la nacionalidad de la madre en el Distrito de Cartagena, Colombia, Semana epidemiológica 32 de 2024</a:t>
            </a:r>
            <a:endParaRPr lang="es-CO"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Texto 21">
            <a:extLst>
              <a:ext uri="{FF2B5EF4-FFF2-40B4-BE49-F238E27FC236}">
                <a16:creationId xmlns:a16="http://schemas.microsoft.com/office/drawing/2014/main" id="{15160FC7-B960-459C-BBAF-B707D640E814}"/>
              </a:ext>
            </a:extLst>
          </p:cNvPr>
          <p:cNvSpPr txBox="1"/>
          <p:nvPr/>
        </p:nvSpPr>
        <p:spPr>
          <a:xfrm>
            <a:off x="7694771" y="3110516"/>
            <a:ext cx="3254057" cy="232949"/>
          </a:xfrm>
          <a:prstGeom prst="rect">
            <a:avLst/>
          </a:prstGeom>
          <a:noFill/>
        </p:spPr>
        <p:txBody>
          <a:bodyPr wrap="square">
            <a:spAutoFit/>
          </a:bodyPr>
          <a:lstStyle/>
          <a:p>
            <a:pPr algn="ctr">
              <a:lnSpc>
                <a:spcPct val="107000"/>
              </a:lnSpc>
              <a:spcAft>
                <a:spcPts val="800"/>
              </a:spcAft>
              <a:tabLst>
                <a:tab pos="933450" algn="l"/>
              </a:tabLst>
            </a:pPr>
            <a:r>
              <a:rPr lang="es-CO" sz="900" b="1" dirty="0">
                <a:effectLst/>
                <a:latin typeface="Arial Narrow" panose="020B0606020202030204" pitchFamily="34" charset="0"/>
                <a:ea typeface="Calibri" panose="020F0502020204030204" pitchFamily="34" charset="0"/>
                <a:cs typeface="Arial" panose="020B0604020202020204" pitchFamily="34" charset="0"/>
              </a:rPr>
              <a:t>Fuente:</a:t>
            </a:r>
            <a:r>
              <a:rPr lang="es-CO" sz="9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uadroTexto 22">
            <a:extLst>
              <a:ext uri="{FF2B5EF4-FFF2-40B4-BE49-F238E27FC236}">
                <a16:creationId xmlns:a16="http://schemas.microsoft.com/office/drawing/2014/main" id="{15160FC7-B960-459C-BBAF-B707D640E814}"/>
              </a:ext>
            </a:extLst>
          </p:cNvPr>
          <p:cNvSpPr txBox="1"/>
          <p:nvPr/>
        </p:nvSpPr>
        <p:spPr>
          <a:xfrm>
            <a:off x="1654991" y="6480328"/>
            <a:ext cx="3254057" cy="232949"/>
          </a:xfrm>
          <a:prstGeom prst="rect">
            <a:avLst/>
          </a:prstGeom>
          <a:noFill/>
        </p:spPr>
        <p:txBody>
          <a:bodyPr wrap="square">
            <a:spAutoFit/>
          </a:bodyPr>
          <a:lstStyle/>
          <a:p>
            <a:pPr algn="ctr">
              <a:lnSpc>
                <a:spcPct val="107000"/>
              </a:lnSpc>
              <a:spcAft>
                <a:spcPts val="800"/>
              </a:spcAft>
              <a:tabLst>
                <a:tab pos="933450" algn="l"/>
              </a:tabLst>
            </a:pPr>
            <a:r>
              <a:rPr lang="es-CO" sz="900" b="1" dirty="0">
                <a:effectLst/>
                <a:latin typeface="Arial Narrow" panose="020B0606020202030204" pitchFamily="34" charset="0"/>
                <a:ea typeface="Calibri" panose="020F0502020204030204" pitchFamily="34" charset="0"/>
                <a:cs typeface="Arial" panose="020B0604020202020204" pitchFamily="34" charset="0"/>
              </a:rPr>
              <a:t>Fuente:</a:t>
            </a:r>
            <a:r>
              <a:rPr lang="es-CO" sz="9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CuadroTexto 23">
            <a:extLst>
              <a:ext uri="{FF2B5EF4-FFF2-40B4-BE49-F238E27FC236}">
                <a16:creationId xmlns:a16="http://schemas.microsoft.com/office/drawing/2014/main" id="{990FF49A-4343-5E4B-B478-DB3338537296}"/>
              </a:ext>
            </a:extLst>
          </p:cNvPr>
          <p:cNvSpPr txBox="1"/>
          <p:nvPr/>
        </p:nvSpPr>
        <p:spPr>
          <a:xfrm>
            <a:off x="7839674" y="6178804"/>
            <a:ext cx="3055384" cy="232949"/>
          </a:xfrm>
          <a:prstGeom prst="rect">
            <a:avLst/>
          </a:prstGeom>
          <a:noFill/>
        </p:spPr>
        <p:txBody>
          <a:bodyPr wrap="square">
            <a:spAutoFit/>
          </a:bodyPr>
          <a:lstStyle/>
          <a:p>
            <a:pPr algn="ctr">
              <a:lnSpc>
                <a:spcPct val="107000"/>
              </a:lnSpc>
              <a:spcAft>
                <a:spcPts val="800"/>
              </a:spcAft>
              <a:tabLst>
                <a:tab pos="933450" algn="l"/>
              </a:tabLst>
            </a:pPr>
            <a:r>
              <a:rPr lang="es-CO" sz="900" b="1" dirty="0">
                <a:effectLst/>
                <a:latin typeface="Arial Narrow" panose="020B0606020202030204" pitchFamily="34" charset="0"/>
                <a:ea typeface="Calibri" panose="020F0502020204030204" pitchFamily="34" charset="0"/>
                <a:cs typeface="Arial" panose="020B0604020202020204" pitchFamily="34" charset="0"/>
              </a:rPr>
              <a:t>Fuente:</a:t>
            </a:r>
            <a:r>
              <a:rPr lang="es-CO" sz="9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cx2="http://schemas.microsoft.com/office/drawing/2015/10/21/chartex" Requires="cx2">
          <p:graphicFrame>
            <p:nvGraphicFramePr>
              <p:cNvPr id="4" name="Gráfico 3">
                <a:extLst>
                  <a:ext uri="{FF2B5EF4-FFF2-40B4-BE49-F238E27FC236}">
                    <a16:creationId xmlns:a16="http://schemas.microsoft.com/office/drawing/2014/main" id="{B09E1896-515B-458A-853B-24B73D901F39}"/>
                  </a:ext>
                </a:extLst>
              </p:cNvPr>
              <p:cNvGraphicFramePr/>
              <p:nvPr>
                <p:extLst>
                  <p:ext uri="{D42A27DB-BD31-4B8C-83A1-F6EECF244321}">
                    <p14:modId xmlns:p14="http://schemas.microsoft.com/office/powerpoint/2010/main" val="230968452"/>
                  </p:ext>
                </p:extLst>
              </p:nvPr>
            </p:nvGraphicFramePr>
            <p:xfrm>
              <a:off x="783117" y="4762591"/>
              <a:ext cx="5312883" cy="164837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Gráfico 3">
                <a:extLst>
                  <a:ext uri="{FF2B5EF4-FFF2-40B4-BE49-F238E27FC236}">
                    <a16:creationId xmlns:a16="http://schemas.microsoft.com/office/drawing/2014/main" id="{B09E1896-515B-458A-853B-24B73D901F39}"/>
                  </a:ext>
                </a:extLst>
              </p:cNvPr>
              <p:cNvPicPr>
                <a:picLocks noGrp="1" noRot="1" noChangeAspect="1" noMove="1" noResize="1" noEditPoints="1" noAdjustHandles="1" noChangeArrowheads="1" noChangeShapeType="1"/>
              </p:cNvPicPr>
              <p:nvPr/>
            </p:nvPicPr>
            <p:blipFill>
              <a:blip r:embed="rId4"/>
              <a:stretch>
                <a:fillRect/>
              </a:stretch>
            </p:blipFill>
            <p:spPr>
              <a:xfrm>
                <a:off x="783117" y="4762591"/>
                <a:ext cx="5312883" cy="1648370"/>
              </a:xfrm>
              <a:prstGeom prst="rect">
                <a:avLst/>
              </a:prstGeom>
            </p:spPr>
          </p:pic>
        </mc:Fallback>
      </mc:AlternateContent>
      <p:graphicFrame>
        <p:nvGraphicFramePr>
          <p:cNvPr id="14" name="Gráfico 13">
            <a:extLst>
              <a:ext uri="{FF2B5EF4-FFF2-40B4-BE49-F238E27FC236}">
                <a16:creationId xmlns:a16="http://schemas.microsoft.com/office/drawing/2014/main" id="{C4FC7BB0-0FAD-4134-A0FA-6021AB5EA7BC}"/>
              </a:ext>
            </a:extLst>
          </p:cNvPr>
          <p:cNvGraphicFramePr>
            <a:graphicFrameLocks/>
          </p:cNvGraphicFramePr>
          <p:nvPr>
            <p:extLst>
              <p:ext uri="{D42A27DB-BD31-4B8C-83A1-F6EECF244321}">
                <p14:modId xmlns:p14="http://schemas.microsoft.com/office/powerpoint/2010/main" val="3233330974"/>
              </p:ext>
            </p:extLst>
          </p:nvPr>
        </p:nvGraphicFramePr>
        <p:xfrm>
          <a:off x="6675223" y="1347248"/>
          <a:ext cx="5323840" cy="17929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a:extLst>
              <a:ext uri="{FF2B5EF4-FFF2-40B4-BE49-F238E27FC236}">
                <a16:creationId xmlns:a16="http://schemas.microsoft.com/office/drawing/2014/main" id="{7619EA6A-1F86-D7D7-3CE5-5BDFCE1061F6}"/>
              </a:ext>
            </a:extLst>
          </p:cNvPr>
          <p:cNvGraphicFramePr>
            <a:graphicFrameLocks/>
          </p:cNvGraphicFramePr>
          <p:nvPr>
            <p:extLst>
              <p:ext uri="{D42A27DB-BD31-4B8C-83A1-F6EECF244321}">
                <p14:modId xmlns:p14="http://schemas.microsoft.com/office/powerpoint/2010/main" val="3116849029"/>
              </p:ext>
            </p:extLst>
          </p:nvPr>
        </p:nvGraphicFramePr>
        <p:xfrm>
          <a:off x="7081366" y="4027126"/>
          <a:ext cx="4572000" cy="214052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239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5A73E28-C522-D4C5-8CF1-91480CAB1DAA}"/>
              </a:ext>
            </a:extLst>
          </p:cNvPr>
          <p:cNvSpPr/>
          <p:nvPr/>
        </p:nvSpPr>
        <p:spPr>
          <a:xfrm>
            <a:off x="0" y="-11830"/>
            <a:ext cx="12192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r">
              <a:lnSpc>
                <a:spcPct val="90000"/>
              </a:lnSpc>
              <a:spcAft>
                <a:spcPts val="800"/>
              </a:spcAft>
            </a:pPr>
            <a:r>
              <a:rPr lang="es-ES" b="1" dirty="0">
                <a:solidFill>
                  <a:srgbClr val="2F5496"/>
                </a:solidFill>
                <a:latin typeface="Arial Narrow" panose="020B0606020202030204" pitchFamily="34" charset="0"/>
                <a:ea typeface="Times New Roman" panose="02020603050405020304" pitchFamily="18" charset="0"/>
                <a:cs typeface="Times New Roman" panose="02020603050405020304" pitchFamily="18" charset="0"/>
              </a:rPr>
              <a:t>Boletín Epidemiológico Mortalidad Perinatal y Neonatal       </a:t>
            </a:r>
          </a:p>
          <a:p>
            <a:pPr algn="r">
              <a:lnSpc>
                <a:spcPct val="90000"/>
              </a:lnSpc>
              <a:spcAft>
                <a:spcPts val="800"/>
              </a:spcAft>
            </a:pPr>
            <a:r>
              <a:rPr lang="es-ES" b="1"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Comportamiento Demográfico SEMANA 32 DE 2024</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4" descr="Ver las imágenes de origen">
            <a:extLst>
              <a:ext uri="{FF2B5EF4-FFF2-40B4-BE49-F238E27FC236}">
                <a16:creationId xmlns:a16="http://schemas.microsoft.com/office/drawing/2014/main" id="{6B4C690B-7DE9-41DA-BA68-04C868FA2B0A}"/>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rcRect/>
          <a:stretch>
            <a:fillRect/>
          </a:stretch>
        </p:blipFill>
        <p:spPr bwMode="auto">
          <a:xfrm>
            <a:off x="318110" y="1563"/>
            <a:ext cx="1233805" cy="641985"/>
          </a:xfrm>
          <a:prstGeom prst="rect">
            <a:avLst/>
          </a:prstGeom>
          <a:noFill/>
        </p:spPr>
      </p:pic>
      <p:sp>
        <p:nvSpPr>
          <p:cNvPr id="12" name="CuadroTexto 11">
            <a:extLst>
              <a:ext uri="{FF2B5EF4-FFF2-40B4-BE49-F238E27FC236}">
                <a16:creationId xmlns:a16="http://schemas.microsoft.com/office/drawing/2014/main" id="{771A3FE7-5289-40EA-94B1-F49EBCC1048C}"/>
              </a:ext>
            </a:extLst>
          </p:cNvPr>
          <p:cNvSpPr txBox="1"/>
          <p:nvPr/>
        </p:nvSpPr>
        <p:spPr>
          <a:xfrm>
            <a:off x="513078" y="948188"/>
            <a:ext cx="4303648" cy="923330"/>
          </a:xfrm>
          <a:prstGeom prst="rect">
            <a:avLst/>
          </a:prstGeom>
          <a:noFill/>
        </p:spPr>
        <p:txBody>
          <a:bodyPr wrap="square">
            <a:spAutoFit/>
          </a:bodyPr>
          <a:lstStyle/>
          <a:p>
            <a:pPr algn="ctr"/>
            <a:r>
              <a:rPr lang="es-ES" sz="1200" b="1" dirty="0">
                <a:solidFill>
                  <a:schemeClr val="accent1">
                    <a:lumMod val="75000"/>
                  </a:schemeClr>
                </a:solidFill>
                <a:latin typeface="Arial Narrow" panose="020B0606020202030204" pitchFamily="34" charset="0"/>
              </a:rPr>
              <a:t>Tabla 3.   Análisis de la mortalidad perinatal y neonatal tardía según grupos de pertenencia étnica, Distrito de Cartagena, Colombia, semana 32, 2024</a:t>
            </a:r>
            <a:endParaRPr lang="en-US" sz="1200" dirty="0">
              <a:solidFill>
                <a:schemeClr val="accent1">
                  <a:lumMod val="75000"/>
                </a:schemeClr>
              </a:solidFill>
              <a:latin typeface="Arial Narrow" panose="020B0606020202030204" pitchFamily="34" charset="0"/>
            </a:endParaRPr>
          </a:p>
          <a:p>
            <a:pPr marL="0" indent="0" algn="ctr">
              <a:lnSpc>
                <a:spcPct val="150000"/>
              </a:lnSpc>
              <a:buNone/>
            </a:pPr>
            <a:r>
              <a:rPr lang="es-ES" sz="1200" b="1" dirty="0">
                <a:solidFill>
                  <a:srgbClr val="1F3864"/>
                </a:solidFill>
                <a:latin typeface="Arial Narrow" panose="020B060602020203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771A3FE7-5289-40EA-94B1-F49EBCC1048C}"/>
              </a:ext>
            </a:extLst>
          </p:cNvPr>
          <p:cNvSpPr txBox="1"/>
          <p:nvPr/>
        </p:nvSpPr>
        <p:spPr>
          <a:xfrm>
            <a:off x="501707" y="3507375"/>
            <a:ext cx="4303648" cy="800219"/>
          </a:xfrm>
          <a:prstGeom prst="rect">
            <a:avLst/>
          </a:prstGeom>
          <a:noFill/>
        </p:spPr>
        <p:txBody>
          <a:bodyPr wrap="square">
            <a:spAutoFit/>
          </a:bodyPr>
          <a:lstStyle/>
          <a:p>
            <a:pPr algn="ctr"/>
            <a:r>
              <a:rPr lang="es-ES" sz="1000" b="1" dirty="0">
                <a:latin typeface="Arial Narrow" panose="020B0606020202030204" pitchFamily="34" charset="0"/>
              </a:rPr>
              <a:t> </a:t>
            </a:r>
            <a:endParaRPr lang="en-US" sz="1200" dirty="0">
              <a:solidFill>
                <a:schemeClr val="accent1">
                  <a:lumMod val="75000"/>
                </a:schemeClr>
              </a:solidFill>
              <a:latin typeface="Arial Narrow" panose="020B0606020202030204" pitchFamily="34" charset="0"/>
            </a:endParaRPr>
          </a:p>
          <a:p>
            <a:pPr algn="ctr"/>
            <a:r>
              <a:rPr lang="es-ES" sz="1200" b="1" dirty="0">
                <a:solidFill>
                  <a:schemeClr val="accent1">
                    <a:lumMod val="75000"/>
                  </a:schemeClr>
                </a:solidFill>
                <a:latin typeface="Arial Narrow" panose="020B0606020202030204" pitchFamily="34" charset="0"/>
              </a:rPr>
              <a:t>Tabla 4.    Análisis de la mortalidad perinatal y neonatal tardía según la residencia de la madre en el Distrito de Cartagena, Colombia, semana epidemiológica 32 de 2024</a:t>
            </a:r>
            <a:endParaRPr lang="es-CO" sz="12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8" name="Marcador de contenido 5">
            <a:extLst>
              <a:ext uri="{FF2B5EF4-FFF2-40B4-BE49-F238E27FC236}">
                <a16:creationId xmlns:a16="http://schemas.microsoft.com/office/drawing/2014/main" id="{B09FDCEE-0499-4867-9895-1C6B037E3CB7}"/>
              </a:ext>
            </a:extLst>
          </p:cNvPr>
          <p:cNvSpPr txBox="1">
            <a:spLocks/>
          </p:cNvSpPr>
          <p:nvPr/>
        </p:nvSpPr>
        <p:spPr>
          <a:xfrm>
            <a:off x="5175050" y="625914"/>
            <a:ext cx="6892143" cy="32029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07000"/>
              </a:lnSpc>
              <a:spcBef>
                <a:spcPts val="200"/>
              </a:spcBef>
            </a:pPr>
            <a:endParaRPr lang="es-CO" sz="1100" b="1"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lvl="0" algn="just">
              <a:lnSpc>
                <a:spcPct val="107000"/>
              </a:lnSpc>
              <a:spcBef>
                <a:spcPts val="200"/>
              </a:spcBef>
            </a:pPr>
            <a:r>
              <a:rPr lang="es-CO" sz="1200"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La localidad donde se presentó el mayor número de casos de Mortalidad Perinatal y Neonatal en el distrito de Cartagena es la localidad 3 (INDUSTRIAL Y DE LA BAHIA) correspondiéndole 45%, seguido de la localidad 2  (DE LA VIRGEN Y TURISTICA ) con 41% (Ver tabla 6).</a:t>
            </a:r>
          </a:p>
          <a:p>
            <a:pPr lvl="0" algn="l">
              <a:lnSpc>
                <a:spcPct val="107000"/>
              </a:lnSpc>
              <a:spcBef>
                <a:spcPts val="200"/>
              </a:spcBef>
            </a:pPr>
            <a:endParaRPr lang="es-CO" sz="1200"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lvl="0" algn="l">
              <a:lnSpc>
                <a:spcPct val="107000"/>
              </a:lnSpc>
              <a:spcBef>
                <a:spcPts val="200"/>
              </a:spcBef>
            </a:pPr>
            <a:endParaRPr lang="es-CO" sz="1200"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marR="31115" algn="just">
              <a:lnSpc>
                <a:spcPct val="120000"/>
              </a:lnSpc>
              <a:spcBef>
                <a:spcPts val="470"/>
              </a:spcBef>
              <a:spcAft>
                <a:spcPts val="0"/>
              </a:spcAft>
            </a:pPr>
            <a:endParaRPr lang="es-CO" sz="1400" dirty="0">
              <a:solidFill>
                <a:schemeClr val="accent5">
                  <a:lumMod val="50000"/>
                </a:schemeClr>
              </a:solidFill>
              <a:effectLst/>
              <a:latin typeface="Arial" panose="020B0604020202020204" pitchFamily="34" charset="0"/>
              <a:ea typeface="Calibri" panose="020F0502020204030204" pitchFamily="34" charset="0"/>
            </a:endParaRPr>
          </a:p>
        </p:txBody>
      </p:sp>
      <p:sp>
        <p:nvSpPr>
          <p:cNvPr id="21" name="CuadroTexto 20">
            <a:extLst>
              <a:ext uri="{FF2B5EF4-FFF2-40B4-BE49-F238E27FC236}">
                <a16:creationId xmlns:a16="http://schemas.microsoft.com/office/drawing/2014/main" id="{15160FC7-B960-459C-BBAF-B707D640E814}"/>
              </a:ext>
            </a:extLst>
          </p:cNvPr>
          <p:cNvSpPr txBox="1"/>
          <p:nvPr/>
        </p:nvSpPr>
        <p:spPr>
          <a:xfrm>
            <a:off x="939841" y="3206042"/>
            <a:ext cx="3254057" cy="232949"/>
          </a:xfrm>
          <a:prstGeom prst="rect">
            <a:avLst/>
          </a:prstGeom>
          <a:noFill/>
        </p:spPr>
        <p:txBody>
          <a:bodyPr wrap="square">
            <a:spAutoFit/>
          </a:bodyPr>
          <a:lstStyle/>
          <a:p>
            <a:pPr algn="ctr">
              <a:lnSpc>
                <a:spcPct val="107000"/>
              </a:lnSpc>
              <a:spcAft>
                <a:spcPts val="800"/>
              </a:spcAft>
              <a:tabLst>
                <a:tab pos="933450" algn="l"/>
              </a:tabLst>
            </a:pPr>
            <a:r>
              <a:rPr lang="es-CO" sz="900" b="1" dirty="0">
                <a:effectLst/>
                <a:latin typeface="Arial Narrow" panose="020B0606020202030204" pitchFamily="34" charset="0"/>
                <a:ea typeface="Calibri" panose="020F0502020204030204" pitchFamily="34" charset="0"/>
                <a:cs typeface="Arial" panose="020B0604020202020204" pitchFamily="34" charset="0"/>
              </a:rPr>
              <a:t>Fuente:</a:t>
            </a:r>
            <a:r>
              <a:rPr lang="es-CO" sz="9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Texto 21">
            <a:extLst>
              <a:ext uri="{FF2B5EF4-FFF2-40B4-BE49-F238E27FC236}">
                <a16:creationId xmlns:a16="http://schemas.microsoft.com/office/drawing/2014/main" id="{15160FC7-B960-459C-BBAF-B707D640E814}"/>
              </a:ext>
            </a:extLst>
          </p:cNvPr>
          <p:cNvSpPr txBox="1"/>
          <p:nvPr/>
        </p:nvSpPr>
        <p:spPr>
          <a:xfrm>
            <a:off x="7160887" y="3698797"/>
            <a:ext cx="3254057" cy="232949"/>
          </a:xfrm>
          <a:prstGeom prst="rect">
            <a:avLst/>
          </a:prstGeom>
          <a:noFill/>
        </p:spPr>
        <p:txBody>
          <a:bodyPr wrap="square">
            <a:spAutoFit/>
          </a:bodyPr>
          <a:lstStyle/>
          <a:p>
            <a:pPr algn="ctr">
              <a:lnSpc>
                <a:spcPct val="107000"/>
              </a:lnSpc>
              <a:spcAft>
                <a:spcPts val="800"/>
              </a:spcAft>
              <a:tabLst>
                <a:tab pos="933450" algn="l"/>
              </a:tabLst>
            </a:pPr>
            <a:r>
              <a:rPr lang="es-CO" sz="900" b="1" dirty="0">
                <a:effectLst/>
                <a:latin typeface="Arial Narrow" panose="020B0606020202030204" pitchFamily="34" charset="0"/>
                <a:ea typeface="Calibri" panose="020F0502020204030204" pitchFamily="34" charset="0"/>
                <a:cs typeface="Arial" panose="020B0604020202020204" pitchFamily="34" charset="0"/>
              </a:rPr>
              <a:t>Fuente:</a:t>
            </a:r>
            <a:r>
              <a:rPr lang="es-CO" sz="9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uadroTexto 22">
            <a:extLst>
              <a:ext uri="{FF2B5EF4-FFF2-40B4-BE49-F238E27FC236}">
                <a16:creationId xmlns:a16="http://schemas.microsoft.com/office/drawing/2014/main" id="{15160FC7-B960-459C-BBAF-B707D640E814}"/>
              </a:ext>
            </a:extLst>
          </p:cNvPr>
          <p:cNvSpPr txBox="1"/>
          <p:nvPr/>
        </p:nvSpPr>
        <p:spPr>
          <a:xfrm>
            <a:off x="939841" y="6378447"/>
            <a:ext cx="3254057" cy="232949"/>
          </a:xfrm>
          <a:prstGeom prst="rect">
            <a:avLst/>
          </a:prstGeom>
          <a:noFill/>
        </p:spPr>
        <p:txBody>
          <a:bodyPr wrap="square">
            <a:spAutoFit/>
          </a:bodyPr>
          <a:lstStyle/>
          <a:p>
            <a:pPr algn="ctr">
              <a:lnSpc>
                <a:spcPct val="107000"/>
              </a:lnSpc>
              <a:spcAft>
                <a:spcPts val="800"/>
              </a:spcAft>
              <a:tabLst>
                <a:tab pos="933450" algn="l"/>
              </a:tabLst>
            </a:pPr>
            <a:r>
              <a:rPr lang="es-CO" sz="900" b="1" dirty="0">
                <a:effectLst/>
                <a:latin typeface="Arial Narrow" panose="020B0606020202030204" pitchFamily="34" charset="0"/>
                <a:ea typeface="Calibri" panose="020F0502020204030204" pitchFamily="34" charset="0"/>
                <a:cs typeface="Arial" panose="020B0604020202020204" pitchFamily="34" charset="0"/>
              </a:rPr>
              <a:t>Fuente:</a:t>
            </a:r>
            <a:r>
              <a:rPr lang="es-CO" sz="9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CuadroTexto 23">
            <a:extLst>
              <a:ext uri="{FF2B5EF4-FFF2-40B4-BE49-F238E27FC236}">
                <a16:creationId xmlns:a16="http://schemas.microsoft.com/office/drawing/2014/main" id="{771A3FE7-5289-40EA-94B1-F49EBCC1048C}"/>
              </a:ext>
            </a:extLst>
          </p:cNvPr>
          <p:cNvSpPr txBox="1"/>
          <p:nvPr/>
        </p:nvSpPr>
        <p:spPr>
          <a:xfrm>
            <a:off x="4917838" y="1453952"/>
            <a:ext cx="6959600" cy="611321"/>
          </a:xfrm>
          <a:prstGeom prst="rect">
            <a:avLst/>
          </a:prstGeom>
          <a:noFill/>
        </p:spPr>
        <p:txBody>
          <a:bodyPr wrap="square">
            <a:spAutoFit/>
          </a:bodyPr>
          <a:lstStyle/>
          <a:p>
            <a:pPr algn="ctr">
              <a:lnSpc>
                <a:spcPct val="150000"/>
              </a:lnSpc>
            </a:pPr>
            <a:r>
              <a:rPr lang="es-ES" sz="1200" b="1" dirty="0">
                <a:solidFill>
                  <a:schemeClr val="accent1">
                    <a:lumMod val="75000"/>
                  </a:schemeClr>
                </a:solidFill>
                <a:latin typeface="Arial Narrow" panose="020B0606020202030204" pitchFamily="34" charset="0"/>
              </a:rPr>
              <a:t>Tabla 6. Análisis de la mortalidad perinatal y neonatal tardía según la localidad de la madre en el Distrito de Cartagena, Colombia, semana 32  de 2024</a:t>
            </a:r>
            <a:endParaRPr lang="es-CO" sz="12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9" name="CuadroTexto 28">
            <a:extLst>
              <a:ext uri="{FF2B5EF4-FFF2-40B4-BE49-F238E27FC236}">
                <a16:creationId xmlns:a16="http://schemas.microsoft.com/office/drawing/2014/main" id="{81EC1C82-1FBF-9A4B-BA97-B483DE9D4FE9}"/>
              </a:ext>
            </a:extLst>
          </p:cNvPr>
          <p:cNvSpPr txBox="1"/>
          <p:nvPr/>
        </p:nvSpPr>
        <p:spPr>
          <a:xfrm>
            <a:off x="5676708" y="6518713"/>
            <a:ext cx="3254057" cy="232949"/>
          </a:xfrm>
          <a:prstGeom prst="rect">
            <a:avLst/>
          </a:prstGeom>
          <a:noFill/>
        </p:spPr>
        <p:txBody>
          <a:bodyPr wrap="square">
            <a:spAutoFit/>
          </a:bodyPr>
          <a:lstStyle/>
          <a:p>
            <a:pPr algn="ctr">
              <a:lnSpc>
                <a:spcPct val="107000"/>
              </a:lnSpc>
              <a:spcAft>
                <a:spcPts val="800"/>
              </a:spcAft>
              <a:tabLst>
                <a:tab pos="933450" algn="l"/>
              </a:tabLst>
            </a:pPr>
            <a:r>
              <a:rPr lang="es-CO" sz="900" b="1" dirty="0">
                <a:effectLst/>
                <a:latin typeface="Arial Narrow" panose="020B0606020202030204" pitchFamily="34" charset="0"/>
                <a:ea typeface="Calibri" panose="020F0502020204030204" pitchFamily="34" charset="0"/>
                <a:cs typeface="Arial" panose="020B0604020202020204" pitchFamily="34" charset="0"/>
              </a:rPr>
              <a:t>Fuente:</a:t>
            </a:r>
            <a:r>
              <a:rPr lang="es-CO" sz="9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CuadroTexto 25">
            <a:extLst>
              <a:ext uri="{FF2B5EF4-FFF2-40B4-BE49-F238E27FC236}">
                <a16:creationId xmlns:a16="http://schemas.microsoft.com/office/drawing/2014/main" id="{9E92058D-E433-42C9-AB80-3266422AAC36}"/>
              </a:ext>
            </a:extLst>
          </p:cNvPr>
          <p:cNvSpPr txBox="1"/>
          <p:nvPr/>
        </p:nvSpPr>
        <p:spPr>
          <a:xfrm>
            <a:off x="5084017" y="3948425"/>
            <a:ext cx="6959600" cy="611321"/>
          </a:xfrm>
          <a:prstGeom prst="rect">
            <a:avLst/>
          </a:prstGeom>
          <a:noFill/>
        </p:spPr>
        <p:txBody>
          <a:bodyPr wrap="square">
            <a:spAutoFit/>
          </a:bodyPr>
          <a:lstStyle/>
          <a:p>
            <a:pPr algn="ctr">
              <a:lnSpc>
                <a:spcPct val="150000"/>
              </a:lnSpc>
            </a:pPr>
            <a:r>
              <a:rPr lang="es-ES" sz="1200" b="1" dirty="0">
                <a:solidFill>
                  <a:schemeClr val="accent1">
                    <a:lumMod val="75000"/>
                  </a:schemeClr>
                </a:solidFill>
                <a:latin typeface="Arial Narrow" panose="020B0606020202030204" pitchFamily="34" charset="0"/>
              </a:rPr>
              <a:t>Tabla 7. Análisis de la mortalidad perinatal y neonatal tardía según el barrio de residencia de la madre y estrato en el Distrito de Cartagena, Colombia, semana 32  de 2024</a:t>
            </a:r>
            <a:endParaRPr lang="es-CO" sz="12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D6DC54D3-B240-FD9F-28B2-1CC235F90B4A}"/>
              </a:ext>
            </a:extLst>
          </p:cNvPr>
          <p:cNvGraphicFramePr>
            <a:graphicFrameLocks noGrp="1"/>
          </p:cNvGraphicFramePr>
          <p:nvPr>
            <p:extLst>
              <p:ext uri="{D42A27DB-BD31-4B8C-83A1-F6EECF244321}">
                <p14:modId xmlns:p14="http://schemas.microsoft.com/office/powerpoint/2010/main" val="3104639028"/>
              </p:ext>
            </p:extLst>
          </p:nvPr>
        </p:nvGraphicFramePr>
        <p:xfrm>
          <a:off x="748145" y="1676400"/>
          <a:ext cx="3799998" cy="1316181"/>
        </p:xfrm>
        <a:graphic>
          <a:graphicData uri="http://schemas.openxmlformats.org/drawingml/2006/table">
            <a:tbl>
              <a:tblPr/>
              <a:tblGrid>
                <a:gridCol w="1448514">
                  <a:extLst>
                    <a:ext uri="{9D8B030D-6E8A-4147-A177-3AD203B41FA5}">
                      <a16:colId xmlns:a16="http://schemas.microsoft.com/office/drawing/2014/main" val="3089486135"/>
                    </a:ext>
                  </a:extLst>
                </a:gridCol>
                <a:gridCol w="1128712">
                  <a:extLst>
                    <a:ext uri="{9D8B030D-6E8A-4147-A177-3AD203B41FA5}">
                      <a16:colId xmlns:a16="http://schemas.microsoft.com/office/drawing/2014/main" val="2146554989"/>
                    </a:ext>
                  </a:extLst>
                </a:gridCol>
                <a:gridCol w="1222772">
                  <a:extLst>
                    <a:ext uri="{9D8B030D-6E8A-4147-A177-3AD203B41FA5}">
                      <a16:colId xmlns:a16="http://schemas.microsoft.com/office/drawing/2014/main" val="1073682449"/>
                    </a:ext>
                  </a:extLst>
                </a:gridCol>
              </a:tblGrid>
              <a:tr h="445179">
                <a:tc>
                  <a:txBody>
                    <a:bodyPr/>
                    <a:lstStyle/>
                    <a:p>
                      <a:pPr algn="ctr" rtl="0" fontAlgn="ctr"/>
                      <a:r>
                        <a:rPr lang="es-419" sz="1200" b="1" i="0" u="none" strike="noStrike">
                          <a:solidFill>
                            <a:srgbClr val="FFFFFF"/>
                          </a:solidFill>
                          <a:effectLst/>
                          <a:highlight>
                            <a:srgbClr val="4472C4"/>
                          </a:highlight>
                          <a:latin typeface="Arial Narrow" panose="020B0606020202030204" pitchFamily="34" charset="0"/>
                        </a:rPr>
                        <a:t>Grupo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s-419" sz="1100" b="1" i="0" u="none" strike="noStrike">
                          <a:solidFill>
                            <a:srgbClr val="FFFFFF"/>
                          </a:solidFill>
                          <a:effectLst/>
                          <a:highlight>
                            <a:srgbClr val="4472C4"/>
                          </a:highlight>
                          <a:latin typeface="Arial Narrow" panose="020B0606020202030204" pitchFamily="34" charset="0"/>
                        </a:rPr>
                        <a:t>Casos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s-419" sz="1200" b="1" i="0" u="none" strike="noStrike">
                          <a:solidFill>
                            <a:srgbClr val="FFFFFF"/>
                          </a:solidFill>
                          <a:effectLst/>
                          <a:highlight>
                            <a:srgbClr val="4472C4"/>
                          </a:highlight>
                          <a:latin typeface="Arial Narrow" panose="020B0606020202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94401676"/>
                  </a:ext>
                </a:extLst>
              </a:tr>
              <a:tr h="445179">
                <a:tc>
                  <a:txBody>
                    <a:bodyPr/>
                    <a:lstStyle/>
                    <a:p>
                      <a:pPr algn="ctr" rtl="0" fontAlgn="ctr"/>
                      <a:r>
                        <a:rPr lang="es-419" sz="1200" b="1" i="0" u="none" strike="noStrike">
                          <a:solidFill>
                            <a:srgbClr val="FFFFFF"/>
                          </a:solidFill>
                          <a:effectLst/>
                          <a:highlight>
                            <a:srgbClr val="4472C4"/>
                          </a:highlight>
                          <a:latin typeface="Arial Narrow" panose="020B0606020202030204" pitchFamily="34" charset="0"/>
                        </a:rPr>
                        <a:t>Otro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s-ES" sz="1000" b="1" i="0" u="none" strike="noStrike" dirty="0">
                          <a:solidFill>
                            <a:srgbClr val="000000"/>
                          </a:solidFill>
                          <a:effectLst/>
                          <a:highlight>
                            <a:srgbClr val="CFD5EA"/>
                          </a:highlight>
                          <a:latin typeface="Arial" panose="020B0604020202020204" pitchFamily="34" charset="0"/>
                        </a:rPr>
                        <a:t>102</a:t>
                      </a:r>
                      <a:endParaRPr lang="es-419" sz="1000" b="1" i="0" u="none" strike="noStrike" dirty="0">
                        <a:solidFill>
                          <a:srgbClr val="000000"/>
                        </a:solidFill>
                        <a:effectLst/>
                        <a:highlight>
                          <a:srgbClr val="CFD5EA"/>
                        </a:highligh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s-419" sz="1100" b="0" i="0" u="none" strike="noStrike">
                          <a:solidFill>
                            <a:srgbClr val="000000"/>
                          </a:solidFill>
                          <a:effectLst/>
                          <a:highlight>
                            <a:srgbClr val="DCE6F1"/>
                          </a:highligh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3126534911"/>
                  </a:ext>
                </a:extLst>
              </a:tr>
              <a:tr h="425823">
                <a:tc>
                  <a:txBody>
                    <a:bodyPr/>
                    <a:lstStyle/>
                    <a:p>
                      <a:pPr algn="ctr" rtl="0" fontAlgn="ctr"/>
                      <a:r>
                        <a:rPr lang="es-419" sz="1200" b="1" i="0" u="none" strike="noStrike">
                          <a:solidFill>
                            <a:srgbClr val="FFFFFF"/>
                          </a:solidFill>
                          <a:effectLst/>
                          <a:highlight>
                            <a:srgbClr val="4472C4"/>
                          </a:highlight>
                          <a:latin typeface="Arial Narrow" panose="020B0606020202030204" pitchFamily="34" charset="0"/>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s-ES" sz="1200" b="1" i="0" u="none" strike="noStrike" dirty="0">
                          <a:solidFill>
                            <a:srgbClr val="000000"/>
                          </a:solidFill>
                          <a:effectLst/>
                          <a:highlight>
                            <a:srgbClr val="CFD5EA"/>
                          </a:highlight>
                          <a:latin typeface="Arial Narrow" panose="020B0606020202030204" pitchFamily="34" charset="0"/>
                        </a:rPr>
                        <a:t>102</a:t>
                      </a:r>
                      <a:endParaRPr lang="es-419" sz="1200" b="1" i="0" u="none" strike="noStrike" dirty="0">
                        <a:solidFill>
                          <a:srgbClr val="000000"/>
                        </a:solidFill>
                        <a:effectLst/>
                        <a:highlight>
                          <a:srgbClr val="CFD5EA"/>
                        </a:highligh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s-419" sz="1100" b="1" i="0" u="none" strike="noStrike" dirty="0">
                          <a:solidFill>
                            <a:srgbClr val="000000"/>
                          </a:solidFill>
                          <a:effectLst/>
                          <a:highlight>
                            <a:srgbClr val="DCE6F1"/>
                          </a:highligh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4158194413"/>
                  </a:ext>
                </a:extLst>
              </a:tr>
            </a:tbl>
          </a:graphicData>
        </a:graphic>
      </p:graphicFrame>
      <p:graphicFrame>
        <p:nvGraphicFramePr>
          <p:cNvPr id="9" name="Tabla 8">
            <a:extLst>
              <a:ext uri="{FF2B5EF4-FFF2-40B4-BE49-F238E27FC236}">
                <a16:creationId xmlns:a16="http://schemas.microsoft.com/office/drawing/2014/main" id="{8E35B5CC-F432-E864-05E6-021B9520A4CB}"/>
              </a:ext>
            </a:extLst>
          </p:cNvPr>
          <p:cNvGraphicFramePr>
            <a:graphicFrameLocks noGrp="1"/>
          </p:cNvGraphicFramePr>
          <p:nvPr>
            <p:extLst>
              <p:ext uri="{D42A27DB-BD31-4B8C-83A1-F6EECF244321}">
                <p14:modId xmlns:p14="http://schemas.microsoft.com/office/powerpoint/2010/main" val="428288560"/>
              </p:ext>
            </p:extLst>
          </p:nvPr>
        </p:nvGraphicFramePr>
        <p:xfrm>
          <a:off x="748145" y="4513383"/>
          <a:ext cx="3676857" cy="1789435"/>
        </p:xfrm>
        <a:graphic>
          <a:graphicData uri="http://schemas.openxmlformats.org/drawingml/2006/table">
            <a:tbl>
              <a:tblPr/>
              <a:tblGrid>
                <a:gridCol w="1401574">
                  <a:extLst>
                    <a:ext uri="{9D8B030D-6E8A-4147-A177-3AD203B41FA5}">
                      <a16:colId xmlns:a16="http://schemas.microsoft.com/office/drawing/2014/main" val="2914905074"/>
                    </a:ext>
                  </a:extLst>
                </a:gridCol>
                <a:gridCol w="1092136">
                  <a:extLst>
                    <a:ext uri="{9D8B030D-6E8A-4147-A177-3AD203B41FA5}">
                      <a16:colId xmlns:a16="http://schemas.microsoft.com/office/drawing/2014/main" val="3623171357"/>
                    </a:ext>
                  </a:extLst>
                </a:gridCol>
                <a:gridCol w="1183147">
                  <a:extLst>
                    <a:ext uri="{9D8B030D-6E8A-4147-A177-3AD203B41FA5}">
                      <a16:colId xmlns:a16="http://schemas.microsoft.com/office/drawing/2014/main" val="4291129836"/>
                    </a:ext>
                  </a:extLst>
                </a:gridCol>
              </a:tblGrid>
              <a:tr h="558405">
                <a:tc>
                  <a:txBody>
                    <a:bodyPr/>
                    <a:lstStyle/>
                    <a:p>
                      <a:pPr algn="ctr" rtl="0" fontAlgn="ctr"/>
                      <a:r>
                        <a:rPr lang="es-419" sz="1200" b="1" i="0" u="none" strike="noStrike">
                          <a:solidFill>
                            <a:srgbClr val="FFFFFF"/>
                          </a:solidFill>
                          <a:effectLst/>
                          <a:highlight>
                            <a:srgbClr val="4472C4"/>
                          </a:highlight>
                          <a:latin typeface="Arial Narrow" panose="020B0606020202030204" pitchFamily="34" charset="0"/>
                        </a:rPr>
                        <a:t>Área de Residencia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s-419" sz="1100" b="1" i="0" u="none" strike="noStrike">
                          <a:solidFill>
                            <a:srgbClr val="FFFFFF"/>
                          </a:solidFill>
                          <a:effectLst/>
                          <a:highlight>
                            <a:srgbClr val="4472C4"/>
                          </a:highlight>
                          <a:latin typeface="Arial Narrow" panose="020B0606020202030204" pitchFamily="34" charset="0"/>
                        </a:rPr>
                        <a:t>Casos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s-419" sz="1050" b="0" i="0" u="none" strike="noStrike" dirty="0">
                          <a:solidFill>
                            <a:srgbClr val="000000"/>
                          </a:solidFill>
                          <a:effectLst/>
                          <a:highlight>
                            <a:srgbClr val="CFD5EA"/>
                          </a:highlight>
                          <a:latin typeface="Arial" panose="020B0604020202020204" pitchFamily="34"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99003489"/>
                  </a:ext>
                </a:extLst>
              </a:tr>
              <a:tr h="469568">
                <a:tc>
                  <a:txBody>
                    <a:bodyPr/>
                    <a:lstStyle/>
                    <a:p>
                      <a:pPr algn="ctr" rtl="0" fontAlgn="b"/>
                      <a:r>
                        <a:rPr lang="es-419" sz="1000" b="1" i="0" u="none" strike="noStrike">
                          <a:solidFill>
                            <a:srgbClr val="FFFFFF"/>
                          </a:solidFill>
                          <a:effectLst/>
                          <a:highlight>
                            <a:srgbClr val="4472C4"/>
                          </a:highlight>
                          <a:latin typeface="Arial" panose="020B0604020202020204" pitchFamily="34" charset="0"/>
                        </a:rPr>
                        <a:t>Cabecera Municipal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s-ES" sz="1000" b="0" i="0" u="none" strike="noStrike" dirty="0">
                          <a:solidFill>
                            <a:srgbClr val="000000"/>
                          </a:solidFill>
                          <a:effectLst/>
                          <a:highlight>
                            <a:srgbClr val="CFD5EA"/>
                          </a:highlight>
                          <a:latin typeface="Arial" panose="020B0604020202020204" pitchFamily="34" charset="0"/>
                        </a:rPr>
                        <a:t>99</a:t>
                      </a:r>
                      <a:endParaRPr lang="es-419" sz="1000" b="0" i="0" u="none" strike="noStrike" dirty="0">
                        <a:solidFill>
                          <a:srgbClr val="000000"/>
                        </a:solidFill>
                        <a:effectLst/>
                        <a:highlight>
                          <a:srgbClr val="CFD5EA"/>
                        </a:highligh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b"/>
                      <a:r>
                        <a:rPr lang="es-419" sz="1050" b="0" i="0" u="none" strike="noStrike" dirty="0">
                          <a:solidFill>
                            <a:srgbClr val="000000"/>
                          </a:solidFill>
                          <a:effectLst/>
                          <a:highlight>
                            <a:srgbClr val="CFD5EA"/>
                          </a:highlight>
                          <a:latin typeface="Arial" panose="020B0604020202020204" pitchFamily="34" charset="0"/>
                        </a:rPr>
                        <a:t>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90974770"/>
                  </a:ext>
                </a:extLst>
              </a:tr>
              <a:tr h="469568">
                <a:tc>
                  <a:txBody>
                    <a:bodyPr/>
                    <a:lstStyle/>
                    <a:p>
                      <a:pPr algn="ctr" rtl="0" fontAlgn="b"/>
                      <a:r>
                        <a:rPr lang="es-419" sz="1000" b="1" i="0" u="none" strike="noStrike">
                          <a:solidFill>
                            <a:srgbClr val="FFFFFF"/>
                          </a:solidFill>
                          <a:effectLst/>
                          <a:highlight>
                            <a:srgbClr val="4472C4"/>
                          </a:highlight>
                          <a:latin typeface="Arial" panose="020B0604020202020204" pitchFamily="34" charset="0"/>
                        </a:rPr>
                        <a:t>Centro Poblado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s-ES" sz="1000" b="0" i="0" u="none" strike="noStrike" dirty="0">
                          <a:solidFill>
                            <a:srgbClr val="000000"/>
                          </a:solidFill>
                          <a:effectLst/>
                          <a:highlight>
                            <a:srgbClr val="E9EBF5"/>
                          </a:highlight>
                          <a:latin typeface="Arial" panose="020B0604020202020204" pitchFamily="34" charset="0"/>
                        </a:rPr>
                        <a:t>3</a:t>
                      </a:r>
                      <a:endParaRPr lang="es-419" sz="1000" b="0" i="0" u="none" strike="noStrike" dirty="0">
                        <a:solidFill>
                          <a:srgbClr val="000000"/>
                        </a:solidFill>
                        <a:effectLst/>
                        <a:highlight>
                          <a:srgbClr val="E9EBF5"/>
                        </a:highligh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b"/>
                      <a:r>
                        <a:rPr lang="es-419" sz="1050" b="0" i="0" u="none" strike="noStrike" dirty="0">
                          <a:solidFill>
                            <a:srgbClr val="000000"/>
                          </a:solidFill>
                          <a:effectLst/>
                          <a:highlight>
                            <a:srgbClr val="CFD5EA"/>
                          </a:highlight>
                          <a:latin typeface="Arial" panose="020B0604020202020204" pitchFamily="34" charset="0"/>
                        </a:rPr>
                        <a:t>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70181925"/>
                  </a:ext>
                </a:extLst>
              </a:tr>
              <a:tr h="291894">
                <a:tc>
                  <a:txBody>
                    <a:bodyPr/>
                    <a:lstStyle/>
                    <a:p>
                      <a:pPr algn="ctr" rtl="0" fontAlgn="ctr"/>
                      <a:r>
                        <a:rPr lang="es-419" sz="1200" b="1" i="0" u="none" strike="noStrike">
                          <a:solidFill>
                            <a:srgbClr val="FFFFFF"/>
                          </a:solidFill>
                          <a:effectLst/>
                          <a:highlight>
                            <a:srgbClr val="4472C4"/>
                          </a:highlight>
                          <a:latin typeface="Arial Narrow" panose="020B0606020202030204" pitchFamily="34" charset="0"/>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s-ES" sz="1200" b="1" i="0" u="none" strike="noStrike" dirty="0">
                          <a:solidFill>
                            <a:srgbClr val="000000"/>
                          </a:solidFill>
                          <a:effectLst/>
                          <a:highlight>
                            <a:srgbClr val="CFD5EA"/>
                          </a:highlight>
                          <a:latin typeface="Arial Narrow" panose="020B0606020202030204" pitchFamily="34" charset="0"/>
                        </a:rPr>
                        <a:t>102</a:t>
                      </a:r>
                      <a:endParaRPr lang="es-419" sz="1200" b="1" i="0" u="none" strike="noStrike" dirty="0">
                        <a:solidFill>
                          <a:srgbClr val="000000"/>
                        </a:solidFill>
                        <a:effectLst/>
                        <a:highlight>
                          <a:srgbClr val="CFD5EA"/>
                        </a:highligh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b"/>
                      <a:r>
                        <a:rPr lang="es-419" sz="1000" b="1" i="0" u="none" strike="noStrike" dirty="0">
                          <a:solidFill>
                            <a:srgbClr val="000000"/>
                          </a:solidFill>
                          <a:effectLst/>
                          <a:highlight>
                            <a:srgbClr val="CFD5EA"/>
                          </a:highlight>
                          <a:latin typeface="Arial" panose="020B0604020202020204" pitchFamily="34" charset="0"/>
                        </a:rPr>
                        <a:t>100%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6143070"/>
                  </a:ext>
                </a:extLst>
              </a:tr>
            </a:tbl>
          </a:graphicData>
        </a:graphic>
      </p:graphicFrame>
      <p:graphicFrame>
        <p:nvGraphicFramePr>
          <p:cNvPr id="3" name="Gráfico 2">
            <a:extLst>
              <a:ext uri="{FF2B5EF4-FFF2-40B4-BE49-F238E27FC236}">
                <a16:creationId xmlns:a16="http://schemas.microsoft.com/office/drawing/2014/main" id="{8F2AA364-2180-A380-1A67-8275A1611AD3}"/>
              </a:ext>
            </a:extLst>
          </p:cNvPr>
          <p:cNvGraphicFramePr>
            <a:graphicFrameLocks/>
          </p:cNvGraphicFramePr>
          <p:nvPr>
            <p:extLst>
              <p:ext uri="{D42A27DB-BD31-4B8C-83A1-F6EECF244321}">
                <p14:modId xmlns:p14="http://schemas.microsoft.com/office/powerpoint/2010/main" val="2421470278"/>
              </p:ext>
            </p:extLst>
          </p:nvPr>
        </p:nvGraphicFramePr>
        <p:xfrm>
          <a:off x="6142490" y="1989458"/>
          <a:ext cx="4572000" cy="1589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to 6">
            <a:extLst>
              <a:ext uri="{FF2B5EF4-FFF2-40B4-BE49-F238E27FC236}">
                <a16:creationId xmlns:a16="http://schemas.microsoft.com/office/drawing/2014/main" id="{128A4C83-EDA4-5C58-9789-425133C2968D}"/>
              </a:ext>
            </a:extLst>
          </p:cNvPr>
          <p:cNvGraphicFramePr>
            <a:graphicFrameLocks noChangeAspect="1"/>
          </p:cNvGraphicFramePr>
          <p:nvPr>
            <p:extLst>
              <p:ext uri="{D42A27DB-BD31-4B8C-83A1-F6EECF244321}">
                <p14:modId xmlns:p14="http://schemas.microsoft.com/office/powerpoint/2010/main" val="209609988"/>
              </p:ext>
            </p:extLst>
          </p:nvPr>
        </p:nvGraphicFramePr>
        <p:xfrm>
          <a:off x="5349110" y="4698561"/>
          <a:ext cx="2312453" cy="1744337"/>
        </p:xfrm>
        <a:graphic>
          <a:graphicData uri="http://schemas.openxmlformats.org/presentationml/2006/ole">
            <mc:AlternateContent xmlns:mc="http://schemas.openxmlformats.org/markup-compatibility/2006">
              <mc:Choice xmlns:v="urn:schemas-microsoft-com:vml" Requires="v">
                <p:oleObj name="Worksheet" r:id="rId4" imgW="1876300" imgH="1533655" progId="Excel.Sheet.12">
                  <p:embed/>
                </p:oleObj>
              </mc:Choice>
              <mc:Fallback>
                <p:oleObj name="Worksheet" r:id="rId4" imgW="1876300" imgH="1533655" progId="Excel.Sheet.12">
                  <p:embed/>
                  <p:pic>
                    <p:nvPicPr>
                      <p:cNvPr id="0" name=""/>
                      <p:cNvPicPr/>
                      <p:nvPr/>
                    </p:nvPicPr>
                    <p:blipFill>
                      <a:blip r:embed="rId5"/>
                      <a:stretch>
                        <a:fillRect/>
                      </a:stretch>
                    </p:blipFill>
                    <p:spPr>
                      <a:xfrm>
                        <a:off x="5349110" y="4698561"/>
                        <a:ext cx="2312453" cy="1744337"/>
                      </a:xfrm>
                      <a:prstGeom prst="rect">
                        <a:avLst/>
                      </a:prstGeom>
                    </p:spPr>
                  </p:pic>
                </p:oleObj>
              </mc:Fallback>
            </mc:AlternateContent>
          </a:graphicData>
        </a:graphic>
      </p:graphicFrame>
      <p:graphicFrame>
        <p:nvGraphicFramePr>
          <p:cNvPr id="10" name="Gráfico 9">
            <a:extLst>
              <a:ext uri="{FF2B5EF4-FFF2-40B4-BE49-F238E27FC236}">
                <a16:creationId xmlns:a16="http://schemas.microsoft.com/office/drawing/2014/main" id="{12647AFB-41E9-4DD9-4E8E-1F889ABA2BCB}"/>
              </a:ext>
            </a:extLst>
          </p:cNvPr>
          <p:cNvGraphicFramePr>
            <a:graphicFrameLocks/>
          </p:cNvGraphicFramePr>
          <p:nvPr>
            <p:extLst>
              <p:ext uri="{D42A27DB-BD31-4B8C-83A1-F6EECF244321}">
                <p14:modId xmlns:p14="http://schemas.microsoft.com/office/powerpoint/2010/main" val="3523776101"/>
              </p:ext>
            </p:extLst>
          </p:nvPr>
        </p:nvGraphicFramePr>
        <p:xfrm>
          <a:off x="7992704" y="4513383"/>
          <a:ext cx="4050913" cy="23764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949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0" y="0"/>
            <a:ext cx="12192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r">
              <a:lnSpc>
                <a:spcPct val="90000"/>
              </a:lnSpc>
              <a:spcAft>
                <a:spcPts val="800"/>
              </a:spcAft>
            </a:pPr>
            <a:r>
              <a:rPr lang="es-ES"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Boletín Epidemiológico Mortalidad Perinatal y Neonatal</a:t>
            </a:r>
            <a:r>
              <a:rPr lang="es-CO"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 </a:t>
            </a:r>
          </a:p>
          <a:p>
            <a:pPr algn="r">
              <a:lnSpc>
                <a:spcPct val="90000"/>
              </a:lnSpc>
              <a:spcAft>
                <a:spcPts val="800"/>
              </a:spcAft>
            </a:pPr>
            <a:r>
              <a:rPr lang="es-CO"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Distribución por EAPB SEMANA  32 DE 2024 </a:t>
            </a:r>
            <a:endParaRPr lang="es-ES"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D4137AB4-E41B-CA16-1C54-C61AE9C3477E}"/>
              </a:ext>
            </a:extLst>
          </p:cNvPr>
          <p:cNvSpPr txBox="1"/>
          <p:nvPr/>
        </p:nvSpPr>
        <p:spPr>
          <a:xfrm>
            <a:off x="168229" y="768032"/>
            <a:ext cx="6417328" cy="1791644"/>
          </a:xfrm>
          <a:prstGeom prst="rect">
            <a:avLst/>
          </a:prstGeom>
          <a:noFill/>
        </p:spPr>
        <p:txBody>
          <a:bodyPr wrap="square">
            <a:spAutoFit/>
          </a:bodyPr>
          <a:lstStyle/>
          <a:p>
            <a:pPr lvl="0">
              <a:lnSpc>
                <a:spcPct val="107000"/>
              </a:lnSpc>
              <a:spcBef>
                <a:spcPts val="200"/>
              </a:spcBef>
            </a:pPr>
            <a:endParaRPr lang="es-CO" sz="1200" b="1"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s-CO" sz="1200" b="1" dirty="0">
                <a:solidFill>
                  <a:schemeClr val="accent1">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3. DISTRIBUCION POR EAPB SEMANA 32 EN EL DISTRITO DE CARTAGENA</a:t>
            </a:r>
          </a:p>
          <a:p>
            <a:pPr lvl="0" algn="ctr">
              <a:lnSpc>
                <a:spcPct val="107000"/>
              </a:lnSpc>
              <a:spcBef>
                <a:spcPts val="200"/>
              </a:spcBef>
            </a:pPr>
            <a:endParaRPr lang="es-CO" sz="1200" b="1" dirty="0">
              <a:solidFill>
                <a:schemeClr val="accent1">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marR="31115" algn="just">
              <a:lnSpc>
                <a:spcPct val="120000"/>
              </a:lnSpc>
              <a:spcBef>
                <a:spcPts val="470"/>
              </a:spcBef>
            </a:pPr>
            <a:r>
              <a:rPr lang="es-ES" sz="1400" dirty="0">
                <a:solidFill>
                  <a:schemeClr val="accent1">
                    <a:lumMod val="50000"/>
                  </a:schemeClr>
                </a:solidFill>
                <a:latin typeface="Arial Narrow" panose="020B0606020202030204" pitchFamily="34" charset="0"/>
                <a:ea typeface="Arial MT"/>
                <a:cs typeface="Arial" panose="020B0604020202020204" pitchFamily="34" charset="0"/>
              </a:rPr>
              <a:t>Teniendo en cuenta la empresa administradora de planes de beneficio (EAPB), se puede</a:t>
            </a:r>
            <a:r>
              <a:rPr lang="es-ES" sz="1400" spc="5" dirty="0">
                <a:solidFill>
                  <a:schemeClr val="accent1">
                    <a:lumMod val="50000"/>
                  </a:schemeClr>
                </a:solidFill>
                <a:latin typeface="Arial Narrow" panose="020B0606020202030204" pitchFamily="34" charset="0"/>
                <a:ea typeface="Arial MT"/>
                <a:cs typeface="Arial" panose="020B0604020202020204" pitchFamily="34" charset="0"/>
              </a:rPr>
              <a:t> </a:t>
            </a:r>
            <a:r>
              <a:rPr lang="es-ES" sz="1400" dirty="0">
                <a:solidFill>
                  <a:schemeClr val="accent1">
                    <a:lumMod val="50000"/>
                  </a:schemeClr>
                </a:solidFill>
                <a:latin typeface="Arial Narrow" panose="020B0606020202030204" pitchFamily="34" charset="0"/>
                <a:ea typeface="Arial MT"/>
                <a:cs typeface="Arial" panose="020B0604020202020204" pitchFamily="34" charset="0"/>
              </a:rPr>
              <a:t>decir que Mutual ser  presento el mayor número de casos (28) , correspondiéndole el 27%, seguido de Coosalud con (25) casos con un 24%. </a:t>
            </a:r>
            <a:r>
              <a:rPr lang="es-CO" sz="1400"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(Ver</a:t>
            </a:r>
            <a:r>
              <a:rPr lang="es-CO" sz="1400" spc="-10"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 </a:t>
            </a:r>
            <a:r>
              <a:rPr lang="es-CO" sz="1400"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Tabla</a:t>
            </a:r>
            <a:r>
              <a:rPr lang="es-CO" sz="1400" spc="-10"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 8</a:t>
            </a:r>
            <a:r>
              <a:rPr lang="es-CO" sz="1400"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a:t>
            </a:r>
          </a:p>
          <a:p>
            <a:pPr algn="just"/>
            <a:endParaRPr lang="es-ES" sz="1400" b="1" i="0" u="none" strike="noStrike" baseline="0" dirty="0">
              <a:solidFill>
                <a:srgbClr val="002060"/>
              </a:solidFill>
              <a:latin typeface="Arial Narrow" panose="020B0606020202030204" pitchFamily="34" charset="0"/>
            </a:endParaRPr>
          </a:p>
        </p:txBody>
      </p:sp>
      <p:pic>
        <p:nvPicPr>
          <p:cNvPr id="9" name="Picture 4" descr="Ver las imágenes de origen">
            <a:extLst>
              <a:ext uri="{FF2B5EF4-FFF2-40B4-BE49-F238E27FC236}">
                <a16:creationId xmlns:a16="http://schemas.microsoft.com/office/drawing/2014/main" id="{6B4C690B-7DE9-41DA-BA68-04C868FA2B0A}"/>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rcRect/>
          <a:stretch>
            <a:fillRect/>
          </a:stretch>
        </p:blipFill>
        <p:spPr bwMode="auto">
          <a:xfrm>
            <a:off x="341556" y="0"/>
            <a:ext cx="1233805" cy="641985"/>
          </a:xfrm>
          <a:prstGeom prst="rect">
            <a:avLst/>
          </a:prstGeom>
          <a:noFill/>
        </p:spPr>
      </p:pic>
      <p:sp>
        <p:nvSpPr>
          <p:cNvPr id="10" name="CuadroTexto 9">
            <a:extLst>
              <a:ext uri="{FF2B5EF4-FFF2-40B4-BE49-F238E27FC236}">
                <a16:creationId xmlns:a16="http://schemas.microsoft.com/office/drawing/2014/main" id="{FFE3004D-7E3C-4820-9B91-6597B99ABD82}"/>
              </a:ext>
            </a:extLst>
          </p:cNvPr>
          <p:cNvSpPr txBox="1"/>
          <p:nvPr/>
        </p:nvSpPr>
        <p:spPr>
          <a:xfrm>
            <a:off x="1237907" y="5831195"/>
            <a:ext cx="4277971" cy="273473"/>
          </a:xfrm>
          <a:prstGeom prst="rect">
            <a:avLst/>
          </a:prstGeom>
          <a:noFill/>
        </p:spPr>
        <p:txBody>
          <a:bodyPr wrap="square">
            <a:spAutoFit/>
          </a:bodyPr>
          <a:lstStyle/>
          <a:p>
            <a:pPr algn="ctr">
              <a:lnSpc>
                <a:spcPct val="107000"/>
              </a:lnSpc>
              <a:spcAft>
                <a:spcPts val="800"/>
              </a:spcAft>
              <a:tabLst>
                <a:tab pos="933450" algn="l"/>
              </a:tabLst>
            </a:pPr>
            <a:r>
              <a:rPr lang="es-CO" sz="1100" b="1" dirty="0">
                <a:effectLst/>
                <a:latin typeface="Arial Narrow" panose="020B0606020202030204" pitchFamily="34" charset="0"/>
                <a:ea typeface="Calibri" panose="020F0502020204030204" pitchFamily="34" charset="0"/>
                <a:cs typeface="Arial" panose="020B0604020202020204" pitchFamily="34" charset="0"/>
              </a:rPr>
              <a:t>Fuente:</a:t>
            </a:r>
            <a:r>
              <a:rPr lang="es-CO" sz="11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Gráfico 12"/>
          <p:cNvGraphicFramePr>
            <a:graphicFrameLocks/>
          </p:cNvGraphicFramePr>
          <p:nvPr>
            <p:extLst>
              <p:ext uri="{D42A27DB-BD31-4B8C-83A1-F6EECF244321}">
                <p14:modId xmlns:p14="http://schemas.microsoft.com/office/powerpoint/2010/main" val="1604937362"/>
              </p:ext>
            </p:extLst>
          </p:nvPr>
        </p:nvGraphicFramePr>
        <p:xfrm>
          <a:off x="6780545" y="996140"/>
          <a:ext cx="5500352" cy="874224"/>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FFE3004D-7E3C-4820-9B91-6597B99ABD82}"/>
              </a:ext>
            </a:extLst>
          </p:cNvPr>
          <p:cNvSpPr txBox="1"/>
          <p:nvPr/>
        </p:nvSpPr>
        <p:spPr>
          <a:xfrm>
            <a:off x="7391736" y="4222134"/>
            <a:ext cx="4277971" cy="1115370"/>
          </a:xfrm>
          <a:prstGeom prst="rect">
            <a:avLst/>
          </a:prstGeom>
          <a:noFill/>
        </p:spPr>
        <p:txBody>
          <a:bodyPr wrap="square">
            <a:spAutoFit/>
          </a:bodyPr>
          <a:lstStyle/>
          <a:p>
            <a:pPr algn="ctr">
              <a:lnSpc>
                <a:spcPct val="107000"/>
              </a:lnSpc>
              <a:spcAft>
                <a:spcPts val="800"/>
              </a:spcAft>
              <a:tabLst>
                <a:tab pos="933450" algn="l"/>
              </a:tabLst>
            </a:pPr>
            <a:endParaRPr lang="es-CO" sz="1100" b="1" dirty="0">
              <a:effectLst/>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spcAft>
                <a:spcPts val="800"/>
              </a:spcAft>
              <a:tabLst>
                <a:tab pos="933450" algn="l"/>
              </a:tabLst>
            </a:pPr>
            <a:endParaRPr lang="es-CO" sz="1100" b="1" dirty="0">
              <a:effectLst/>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spcAft>
                <a:spcPts val="800"/>
              </a:spcAft>
              <a:tabLst>
                <a:tab pos="933450" algn="l"/>
              </a:tabLst>
            </a:pPr>
            <a:endParaRPr lang="es-CO" sz="1100" b="1" dirty="0">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spcAft>
                <a:spcPts val="800"/>
              </a:spcAft>
              <a:tabLst>
                <a:tab pos="933450" algn="l"/>
              </a:tabLst>
            </a:pPr>
            <a:r>
              <a:rPr lang="es-CO" sz="1100" b="1" dirty="0">
                <a:effectLst/>
                <a:latin typeface="Arial Narrow" panose="020B0606020202030204" pitchFamily="34" charset="0"/>
                <a:ea typeface="Calibri" panose="020F0502020204030204" pitchFamily="34" charset="0"/>
                <a:cs typeface="Arial" panose="020B0604020202020204" pitchFamily="34" charset="0"/>
              </a:rPr>
              <a:t>Fuente:</a:t>
            </a:r>
            <a:r>
              <a:rPr lang="es-CO" sz="11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Objeto 2">
            <a:extLst>
              <a:ext uri="{FF2B5EF4-FFF2-40B4-BE49-F238E27FC236}">
                <a16:creationId xmlns:a16="http://schemas.microsoft.com/office/drawing/2014/main" id="{546B55FB-D7F1-FD97-E6D6-1362B79B791C}"/>
              </a:ext>
            </a:extLst>
          </p:cNvPr>
          <p:cNvGraphicFramePr>
            <a:graphicFrameLocks noChangeAspect="1"/>
          </p:cNvGraphicFramePr>
          <p:nvPr>
            <p:extLst>
              <p:ext uri="{D42A27DB-BD31-4B8C-83A1-F6EECF244321}">
                <p14:modId xmlns:p14="http://schemas.microsoft.com/office/powerpoint/2010/main" val="383386498"/>
              </p:ext>
            </p:extLst>
          </p:nvPr>
        </p:nvGraphicFramePr>
        <p:xfrm>
          <a:off x="8003596" y="1718357"/>
          <a:ext cx="2969203" cy="3269280"/>
        </p:xfrm>
        <a:graphic>
          <a:graphicData uri="http://schemas.openxmlformats.org/presentationml/2006/ole">
            <mc:AlternateContent xmlns:mc="http://schemas.openxmlformats.org/markup-compatibility/2006">
              <mc:Choice xmlns:v="urn:schemas-microsoft-com:vml" Requires="v">
                <p:oleObj name="Worksheet" r:id="rId4" imgW="2114628" imgH="2485899" progId="Excel.Sheet.12">
                  <p:embed/>
                </p:oleObj>
              </mc:Choice>
              <mc:Fallback>
                <p:oleObj name="Worksheet" r:id="rId4" imgW="2114628" imgH="2485899" progId="Excel.Sheet.12">
                  <p:embed/>
                  <p:pic>
                    <p:nvPicPr>
                      <p:cNvPr id="0" name=""/>
                      <p:cNvPicPr/>
                      <p:nvPr/>
                    </p:nvPicPr>
                    <p:blipFill>
                      <a:blip r:embed="rId5"/>
                      <a:stretch>
                        <a:fillRect/>
                      </a:stretch>
                    </p:blipFill>
                    <p:spPr>
                      <a:xfrm>
                        <a:off x="8003596" y="1718357"/>
                        <a:ext cx="2969203" cy="3269280"/>
                      </a:xfrm>
                      <a:prstGeom prst="rect">
                        <a:avLst/>
                      </a:prstGeom>
                    </p:spPr>
                  </p:pic>
                </p:oleObj>
              </mc:Fallback>
            </mc:AlternateContent>
          </a:graphicData>
        </a:graphic>
      </p:graphicFrame>
      <p:graphicFrame>
        <p:nvGraphicFramePr>
          <p:cNvPr id="4" name="Gráfico 3">
            <a:extLst>
              <a:ext uri="{FF2B5EF4-FFF2-40B4-BE49-F238E27FC236}">
                <a16:creationId xmlns:a16="http://schemas.microsoft.com/office/drawing/2014/main" id="{A6C4F055-E747-DE34-9CFB-F2030CF3734A}"/>
              </a:ext>
            </a:extLst>
          </p:cNvPr>
          <p:cNvGraphicFramePr>
            <a:graphicFrameLocks/>
          </p:cNvGraphicFramePr>
          <p:nvPr>
            <p:extLst>
              <p:ext uri="{D42A27DB-BD31-4B8C-83A1-F6EECF244321}">
                <p14:modId xmlns:p14="http://schemas.microsoft.com/office/powerpoint/2010/main" val="3128844236"/>
              </p:ext>
            </p:extLst>
          </p:nvPr>
        </p:nvGraphicFramePr>
        <p:xfrm>
          <a:off x="341556" y="2509518"/>
          <a:ext cx="6003826" cy="32692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0624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9775A6F3-F0E6-48E6-94D5-26FE914E7D70}"/>
              </a:ext>
            </a:extLst>
          </p:cNvPr>
          <p:cNvSpPr/>
          <p:nvPr/>
        </p:nvSpPr>
        <p:spPr>
          <a:xfrm>
            <a:off x="7435780" y="491771"/>
            <a:ext cx="3832930" cy="374650"/>
          </a:xfrm>
          <a:prstGeom prst="roundRect">
            <a:avLst/>
          </a:prstGeom>
          <a:ln w="28575">
            <a:solidFill>
              <a:schemeClr val="bg1"/>
            </a:solid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nSpc>
                <a:spcPct val="107000"/>
              </a:lnSpc>
              <a:spcAft>
                <a:spcPts val="800"/>
              </a:spcAft>
            </a:pPr>
            <a:endParaRPr lang="es-ES" sz="1400" b="1" i="1" dirty="0">
              <a:solidFill>
                <a:srgbClr val="538135"/>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1100" dirty="0">
              <a:effectLst/>
              <a:ea typeface="Calibri" panose="020F0502020204030204" pitchFamily="34" charset="0"/>
              <a:cs typeface="Times New Roman" panose="02020603050405020304" pitchFamily="18" charset="0"/>
            </a:endParaRPr>
          </a:p>
        </p:txBody>
      </p:sp>
      <p:sp>
        <p:nvSpPr>
          <p:cNvPr id="26" name="Marcador de contenido 5">
            <a:extLst>
              <a:ext uri="{FF2B5EF4-FFF2-40B4-BE49-F238E27FC236}">
                <a16:creationId xmlns:a16="http://schemas.microsoft.com/office/drawing/2014/main" id="{64814638-69F3-464D-A8A5-11CBAF9D4ABE}"/>
              </a:ext>
            </a:extLst>
          </p:cNvPr>
          <p:cNvSpPr txBox="1">
            <a:spLocks/>
          </p:cNvSpPr>
          <p:nvPr/>
        </p:nvSpPr>
        <p:spPr>
          <a:xfrm>
            <a:off x="589279" y="1108790"/>
            <a:ext cx="5430520" cy="50681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CO" sz="1100" dirty="0">
              <a:latin typeface="Arial Narrow" panose="020B0606020202030204" pitchFamily="34" charset="0"/>
            </a:endParaRPr>
          </a:p>
        </p:txBody>
      </p:sp>
      <p:sp>
        <p:nvSpPr>
          <p:cNvPr id="29" name="Marcador de contenido 6">
            <a:extLst>
              <a:ext uri="{FF2B5EF4-FFF2-40B4-BE49-F238E27FC236}">
                <a16:creationId xmlns:a16="http://schemas.microsoft.com/office/drawing/2014/main" id="{D3BBE9BC-BD2B-4EE3-9BC1-411CA6A1B032}"/>
              </a:ext>
            </a:extLst>
          </p:cNvPr>
          <p:cNvSpPr txBox="1">
            <a:spLocks/>
          </p:cNvSpPr>
          <p:nvPr/>
        </p:nvSpPr>
        <p:spPr>
          <a:xfrm>
            <a:off x="6172202" y="1361440"/>
            <a:ext cx="5908038" cy="46280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CO" dirty="0"/>
          </a:p>
        </p:txBody>
      </p:sp>
      <p:sp>
        <p:nvSpPr>
          <p:cNvPr id="28" name="Marcador de contenido 5">
            <a:extLst>
              <a:ext uri="{FF2B5EF4-FFF2-40B4-BE49-F238E27FC236}">
                <a16:creationId xmlns:a16="http://schemas.microsoft.com/office/drawing/2014/main" id="{D94A70C0-6F96-4B73-8EF2-53DA56EDC23C}"/>
              </a:ext>
            </a:extLst>
          </p:cNvPr>
          <p:cNvSpPr txBox="1">
            <a:spLocks/>
          </p:cNvSpPr>
          <p:nvPr/>
        </p:nvSpPr>
        <p:spPr>
          <a:xfrm>
            <a:off x="50731" y="919114"/>
            <a:ext cx="6558280" cy="13382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ctr">
              <a:lnSpc>
                <a:spcPct val="107000"/>
              </a:lnSpc>
              <a:spcBef>
                <a:spcPts val="200"/>
              </a:spcBef>
            </a:pPr>
            <a:r>
              <a:rPr lang="es-CO" sz="1100" b="1"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4</a:t>
            </a:r>
            <a:r>
              <a:rPr lang="es-CO" sz="1100" b="1"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DISTRIBUCION </a:t>
            </a:r>
            <a:r>
              <a:rPr lang="es-CO" sz="1100" b="1"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POR UPGD EN LA SEMANA EPIDEMIOLOGICA 32  DEL DISTRITO DE CARTAGENA</a:t>
            </a:r>
          </a:p>
          <a:p>
            <a:pPr lvl="0" algn="ctr">
              <a:lnSpc>
                <a:spcPct val="107000"/>
              </a:lnSpc>
              <a:spcBef>
                <a:spcPts val="200"/>
              </a:spcBef>
            </a:pPr>
            <a:endParaRPr lang="es-CO" sz="1100" b="1"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marR="148590" algn="just">
              <a:spcBef>
                <a:spcPts val="5"/>
              </a:spcBef>
              <a:spcAft>
                <a:spcPts val="0"/>
              </a:spcAft>
            </a:pP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En la distribución de casos de mortalidad perinatal y neonatal según la UPGD, se puede decir que se registró el mayor número de casos en la clínica de la mujer con un porcentaje </a:t>
            </a:r>
            <a:r>
              <a:rPr lang="es-ES" sz="1200" dirty="0">
                <a:solidFill>
                  <a:schemeClr val="accent5">
                    <a:lumMod val="50000"/>
                  </a:schemeClr>
                </a:solidFill>
                <a:latin typeface="Arial Narrow" panose="020B0606020202030204" pitchFamily="34" charset="0"/>
                <a:ea typeface="Arial MT"/>
                <a:cs typeface="Arial" panose="020B0604020202020204" pitchFamily="34" charset="0"/>
              </a:rPr>
              <a:t>28</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 con </a:t>
            </a:r>
            <a:r>
              <a:rPr lang="es-ES" sz="1200" dirty="0">
                <a:solidFill>
                  <a:schemeClr val="accent5">
                    <a:lumMod val="50000"/>
                  </a:schemeClr>
                </a:solidFill>
                <a:latin typeface="Arial Narrow" panose="020B0606020202030204" pitchFamily="34" charset="0"/>
                <a:ea typeface="Arial MT"/>
                <a:cs typeface="Arial" panose="020B0604020202020204" pitchFamily="34" charset="0"/>
              </a:rPr>
              <a:t>29</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 casos, seguido de Clínica </a:t>
            </a:r>
            <a:r>
              <a:rPr lang="es-ES" sz="1200" dirty="0">
                <a:solidFill>
                  <a:schemeClr val="accent5">
                    <a:lumMod val="50000"/>
                  </a:schemeClr>
                </a:solidFill>
                <a:latin typeface="Arial Narrow" panose="020B0606020202030204" pitchFamily="34" charset="0"/>
                <a:ea typeface="Arial MT"/>
                <a:cs typeface="Arial" panose="020B0604020202020204" pitchFamily="34" charset="0"/>
              </a:rPr>
              <a:t>la ermita</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 con un porcentaje de 19% con </a:t>
            </a:r>
            <a:r>
              <a:rPr lang="es-ES" sz="1200" dirty="0">
                <a:solidFill>
                  <a:schemeClr val="accent5">
                    <a:lumMod val="50000"/>
                  </a:schemeClr>
                </a:solidFill>
                <a:latin typeface="Arial Narrow" panose="020B0606020202030204" pitchFamily="34" charset="0"/>
                <a:ea typeface="Arial MT"/>
                <a:cs typeface="Arial" panose="020B0604020202020204" pitchFamily="34" charset="0"/>
              </a:rPr>
              <a:t>20</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 casos y  Clínica maternidad Rafael calvo, con</a:t>
            </a:r>
            <a:r>
              <a:rPr lang="es-ES" sz="1200" spc="20" dirty="0">
                <a:solidFill>
                  <a:schemeClr val="accent5">
                    <a:lumMod val="50000"/>
                  </a:schemeClr>
                </a:solidFill>
                <a:effectLst/>
                <a:latin typeface="Arial Narrow" panose="020B0606020202030204" pitchFamily="34" charset="0"/>
                <a:ea typeface="Arial MT"/>
                <a:cs typeface="Arial" panose="020B0604020202020204" pitchFamily="34" charset="0"/>
              </a:rPr>
              <a:t> </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un porcentaje de casos </a:t>
            </a:r>
            <a:r>
              <a:rPr lang="es-ES" sz="1200" dirty="0">
                <a:solidFill>
                  <a:schemeClr val="accent5">
                    <a:lumMod val="50000"/>
                  </a:schemeClr>
                </a:solidFill>
                <a:latin typeface="Arial Narrow" panose="020B0606020202030204" pitchFamily="34" charset="0"/>
                <a:ea typeface="Arial MT"/>
                <a:cs typeface="Arial" panose="020B0604020202020204" pitchFamily="34" charset="0"/>
              </a:rPr>
              <a:t>14%</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 que corresponden a 14 casos respectivamente</a:t>
            </a:r>
            <a:r>
              <a:rPr lang="es-ES" sz="1200" spc="-20" dirty="0">
                <a:solidFill>
                  <a:schemeClr val="accent5">
                    <a:lumMod val="50000"/>
                  </a:schemeClr>
                </a:solidFill>
                <a:latin typeface="Arial Narrow" panose="020B0606020202030204" pitchFamily="34" charset="0"/>
                <a:ea typeface="Arial MT"/>
                <a:cs typeface="Arial" panose="020B0604020202020204" pitchFamily="34" charset="0"/>
              </a:rPr>
              <a:t> </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(Ver</a:t>
            </a:r>
            <a:r>
              <a:rPr lang="es-ES" sz="1200" spc="-10" dirty="0">
                <a:solidFill>
                  <a:schemeClr val="accent5">
                    <a:lumMod val="50000"/>
                  </a:schemeClr>
                </a:solidFill>
                <a:effectLst/>
                <a:latin typeface="Arial Narrow" panose="020B0606020202030204" pitchFamily="34" charset="0"/>
                <a:ea typeface="Arial MT"/>
                <a:cs typeface="Arial" panose="020B0604020202020204" pitchFamily="34" charset="0"/>
              </a:rPr>
              <a:t> </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Tabla</a:t>
            </a:r>
            <a:r>
              <a:rPr lang="es-ES" sz="1200" spc="-15" dirty="0">
                <a:solidFill>
                  <a:schemeClr val="accent5">
                    <a:lumMod val="50000"/>
                  </a:schemeClr>
                </a:solidFill>
                <a:effectLst/>
                <a:latin typeface="Arial Narrow" panose="020B0606020202030204" pitchFamily="34" charset="0"/>
                <a:ea typeface="Arial MT"/>
                <a:cs typeface="Arial" panose="020B0604020202020204" pitchFamily="34" charset="0"/>
              </a:rPr>
              <a:t> 9</a:t>
            </a:r>
            <a:r>
              <a:rPr lang="es-ES" sz="1200" dirty="0">
                <a:solidFill>
                  <a:schemeClr val="accent5">
                    <a:lumMod val="50000"/>
                  </a:schemeClr>
                </a:solidFill>
                <a:effectLst/>
                <a:latin typeface="Arial Narrow" panose="020B0606020202030204" pitchFamily="34" charset="0"/>
                <a:ea typeface="Arial MT"/>
                <a:cs typeface="Arial" panose="020B0604020202020204" pitchFamily="34" charset="0"/>
              </a:rPr>
              <a:t>).</a:t>
            </a:r>
            <a:endParaRPr lang="es-CO" sz="1200" dirty="0">
              <a:solidFill>
                <a:schemeClr val="accent5">
                  <a:lumMod val="50000"/>
                </a:schemeClr>
              </a:solidFill>
              <a:effectLst/>
              <a:latin typeface="Arial Narrow" panose="020B0606020202030204" pitchFamily="34" charset="0"/>
              <a:ea typeface="Arial MT"/>
              <a:cs typeface="Arial MT"/>
            </a:endParaRPr>
          </a:p>
          <a:p>
            <a:r>
              <a:rPr lang="es-CO" sz="1100" dirty="0">
                <a:solidFill>
                  <a:schemeClr val="accent5">
                    <a:lumMod val="50000"/>
                  </a:schemeClr>
                </a:solidFill>
                <a:latin typeface="Arial Narrow" panose="020B0606020202030204" pitchFamily="34" charset="0"/>
              </a:rPr>
              <a:t>	 	</a:t>
            </a:r>
          </a:p>
        </p:txBody>
      </p:sp>
      <p:sp>
        <p:nvSpPr>
          <p:cNvPr id="24" name="Marcador de contenido 5">
            <a:extLst>
              <a:ext uri="{FF2B5EF4-FFF2-40B4-BE49-F238E27FC236}">
                <a16:creationId xmlns:a16="http://schemas.microsoft.com/office/drawing/2014/main" id="{F5075EAC-EDB4-4A8F-997D-E05BBABD659A}"/>
              </a:ext>
            </a:extLst>
          </p:cNvPr>
          <p:cNvSpPr txBox="1">
            <a:spLocks/>
          </p:cNvSpPr>
          <p:nvPr/>
        </p:nvSpPr>
        <p:spPr>
          <a:xfrm>
            <a:off x="6636985" y="3597799"/>
            <a:ext cx="5430520" cy="1296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ctr">
              <a:lnSpc>
                <a:spcPct val="107000"/>
              </a:lnSpc>
              <a:spcBef>
                <a:spcPts val="200"/>
              </a:spcBef>
            </a:pPr>
            <a:r>
              <a:rPr lang="es-CO" sz="1200" b="1"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5. RAZON DE CASOS MORTALIDAD PERINATAL Y NEONATAL </a:t>
            </a:r>
            <a:r>
              <a:rPr lang="es-CO" sz="1200" b="1" dirty="0">
                <a:solidFill>
                  <a:schemeClr val="accent5">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SEMANA 32 DE 2024</a:t>
            </a:r>
            <a:endParaRPr lang="es-CO" sz="1200" b="1"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just"/>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En el distrito de Cartagena en </a:t>
            </a:r>
            <a:r>
              <a:rPr lang="es-CO" sz="1200" dirty="0">
                <a:solidFill>
                  <a:schemeClr val="tx1">
                    <a:lumMod val="95000"/>
                    <a:lumOff val="5000"/>
                  </a:schemeClr>
                </a:solidFill>
                <a:latin typeface="Arial Narrow" panose="020B0606020202030204" pitchFamily="34" charset="0"/>
                <a:ea typeface="Calibri" panose="020F0502020204030204" pitchFamily="34" charset="0"/>
                <a:cs typeface="Calibri" panose="020F0502020204030204" pitchFamily="34" charset="0"/>
              </a:rPr>
              <a:t>la </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semana </a:t>
            </a:r>
            <a:r>
              <a:rPr lang="es-CO" sz="1200" dirty="0">
                <a:solidFill>
                  <a:schemeClr val="tx1">
                    <a:lumMod val="95000"/>
                    <a:lumOff val="5000"/>
                  </a:schemeClr>
                </a:solidFill>
                <a:latin typeface="Arial Narrow" panose="020B0606020202030204" pitchFamily="34" charset="0"/>
                <a:ea typeface="Calibri" panose="020F0502020204030204" pitchFamily="34" charset="0"/>
                <a:cs typeface="Calibri" panose="020F0502020204030204" pitchFamily="34" charset="0"/>
              </a:rPr>
              <a:t>32</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 del 2024</a:t>
            </a:r>
            <a:r>
              <a:rPr lang="es-CO" sz="1200" b="1"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 </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se notificaron </a:t>
            </a:r>
            <a:r>
              <a:rPr lang="es-CO" sz="1200" dirty="0">
                <a:solidFill>
                  <a:schemeClr val="tx1">
                    <a:lumMod val="95000"/>
                    <a:lumOff val="5000"/>
                  </a:schemeClr>
                </a:solidFill>
                <a:latin typeface="Arial Narrow" panose="020B0606020202030204" pitchFamily="34" charset="0"/>
                <a:ea typeface="Calibri" panose="020F0502020204030204" pitchFamily="34" charset="0"/>
                <a:cs typeface="Calibri" panose="020F0502020204030204" pitchFamily="34" charset="0"/>
              </a:rPr>
              <a:t>102</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 casos de muertes Perinatales y neonatales tardías. La razón preliminar de mortalidad perinatal y neonatal tardía fue de </a:t>
            </a:r>
            <a:r>
              <a:rPr lang="es-CO" sz="1200" dirty="0">
                <a:solidFill>
                  <a:schemeClr val="tx1">
                    <a:lumMod val="95000"/>
                    <a:lumOff val="5000"/>
                  </a:schemeClr>
                </a:solidFill>
                <a:latin typeface="Arial Narrow" panose="020B0606020202030204" pitchFamily="34" charset="0"/>
                <a:ea typeface="Calibri" panose="020F0502020204030204" pitchFamily="34" charset="0"/>
                <a:cs typeface="Calibri" panose="020F0502020204030204" pitchFamily="34" charset="0"/>
              </a:rPr>
              <a:t>26, 87 </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por 1000 nacidos vivos, menor</a:t>
            </a:r>
            <a:r>
              <a:rPr lang="es-CO" sz="1200" dirty="0">
                <a:solidFill>
                  <a:schemeClr val="tx1">
                    <a:lumMod val="95000"/>
                    <a:lumOff val="5000"/>
                  </a:schemeClr>
                </a:solidFill>
                <a:latin typeface="Arial Narrow" panose="020B0606020202030204" pitchFamily="34" charset="0"/>
                <a:ea typeface="Calibri" panose="020F0502020204030204" pitchFamily="34" charset="0"/>
                <a:cs typeface="Calibri" panose="020F0502020204030204" pitchFamily="34" charset="0"/>
              </a:rPr>
              <a:t> </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 e</a:t>
            </a:r>
            <a:r>
              <a:rPr lang="es-CO" sz="1200" dirty="0">
                <a:solidFill>
                  <a:schemeClr val="tx1">
                    <a:lumMod val="95000"/>
                    <a:lumOff val="5000"/>
                  </a:schemeClr>
                </a:solidFill>
                <a:latin typeface="Arial Narrow" panose="020B0606020202030204" pitchFamily="34" charset="0"/>
                <a:ea typeface="Calibri" panose="020F0502020204030204" pitchFamily="34" charset="0"/>
                <a:cs typeface="Calibri" panose="020F0502020204030204" pitchFamily="34" charset="0"/>
              </a:rPr>
              <a:t>n</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 comparación a la razón de mortalidad perinatal  2023 para el mismo periodo  que fue de </a:t>
            </a:r>
            <a:r>
              <a:rPr lang="es-CO" sz="1200" dirty="0">
                <a:solidFill>
                  <a:schemeClr val="tx1">
                    <a:lumMod val="95000"/>
                    <a:lumOff val="5000"/>
                  </a:schemeClr>
                </a:solidFill>
                <a:latin typeface="Arial Narrow" panose="020B0606020202030204" pitchFamily="34" charset="0"/>
                <a:ea typeface="Calibri" panose="020F0502020204030204" pitchFamily="34" charset="0"/>
                <a:cs typeface="Calibri" panose="020F0502020204030204" pitchFamily="34" charset="0"/>
              </a:rPr>
              <a:t>41,36</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 muertes por cada 1000 nacidos vivos en el distrito de Cartagena. (Ver </a:t>
            </a:r>
            <a:r>
              <a:rPr lang="es-CO" sz="1200" dirty="0">
                <a:solidFill>
                  <a:schemeClr val="tx1">
                    <a:lumMod val="95000"/>
                    <a:lumOff val="5000"/>
                  </a:schemeClr>
                </a:solidFill>
                <a:latin typeface="Arial Narrow" panose="020B0606020202030204" pitchFamily="34" charset="0"/>
                <a:ea typeface="Calibri" panose="020F0502020204030204" pitchFamily="34" charset="0"/>
                <a:cs typeface="Calibri" panose="020F0502020204030204" pitchFamily="34" charset="0"/>
              </a:rPr>
              <a:t>figura 7</a:t>
            </a:r>
            <a:r>
              <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rPr>
              <a:t>). </a:t>
            </a:r>
          </a:p>
        </p:txBody>
      </p:sp>
      <p:sp>
        <p:nvSpPr>
          <p:cNvPr id="22" name="CuadroTexto 21">
            <a:extLst>
              <a:ext uri="{FF2B5EF4-FFF2-40B4-BE49-F238E27FC236}">
                <a16:creationId xmlns:a16="http://schemas.microsoft.com/office/drawing/2014/main" id="{D7DD31C4-41B8-4E98-8380-E6104990A73C}"/>
              </a:ext>
            </a:extLst>
          </p:cNvPr>
          <p:cNvSpPr txBox="1"/>
          <p:nvPr/>
        </p:nvSpPr>
        <p:spPr>
          <a:xfrm>
            <a:off x="176341" y="2241659"/>
            <a:ext cx="6081710" cy="523220"/>
          </a:xfrm>
          <a:prstGeom prst="rect">
            <a:avLst/>
          </a:prstGeom>
          <a:noFill/>
        </p:spPr>
        <p:txBody>
          <a:bodyPr wrap="square">
            <a:spAutoFit/>
          </a:bodyPr>
          <a:lstStyle/>
          <a:p>
            <a:pPr marR="147955" algn="ctr">
              <a:spcBef>
                <a:spcPts val="470"/>
              </a:spcBef>
              <a:spcAft>
                <a:spcPts val="0"/>
              </a:spcAft>
            </a:pPr>
            <a:r>
              <a:rPr lang="es-ES" sz="1400" b="1" dirty="0">
                <a:solidFill>
                  <a:schemeClr val="accent1"/>
                </a:solidFill>
                <a:effectLst/>
                <a:latin typeface="Arial Narrow" panose="020B0606020202030204" pitchFamily="34" charset="0"/>
                <a:ea typeface="Arial MT"/>
                <a:cs typeface="Arial" panose="020B0604020202020204" pitchFamily="34" charset="0"/>
              </a:rPr>
              <a:t>Tabla 9. Distribución casos de Mortalidad Perinatal y Neonatal por </a:t>
            </a:r>
            <a:r>
              <a:rPr lang="es-ES" sz="1400" b="1" dirty="0">
                <a:solidFill>
                  <a:schemeClr val="accent1"/>
                </a:solidFill>
                <a:latin typeface="Arial Narrow" panose="020B0606020202030204" pitchFamily="34" charset="0"/>
                <a:ea typeface="Arial MT"/>
                <a:cs typeface="Arial" panose="020B0604020202020204" pitchFamily="34" charset="0"/>
              </a:rPr>
              <a:t>UPGD</a:t>
            </a:r>
            <a:r>
              <a:rPr lang="es-ES" sz="1400" b="1" dirty="0">
                <a:solidFill>
                  <a:schemeClr val="accent1"/>
                </a:solidFill>
                <a:effectLst/>
                <a:latin typeface="Arial Narrow" panose="020B0606020202030204" pitchFamily="34" charset="0"/>
                <a:ea typeface="Arial MT"/>
                <a:cs typeface="Arial" panose="020B0604020202020204" pitchFamily="34" charset="0"/>
              </a:rPr>
              <a:t> en Cartagena, correspondiente a la semana </a:t>
            </a:r>
            <a:r>
              <a:rPr lang="es-ES" sz="1400" b="1" dirty="0">
                <a:solidFill>
                  <a:schemeClr val="accent1"/>
                </a:solidFill>
                <a:latin typeface="Arial Narrow" panose="020B0606020202030204" pitchFamily="34" charset="0"/>
                <a:ea typeface="Arial MT"/>
                <a:cs typeface="Arial" panose="020B0604020202020204" pitchFamily="34" charset="0"/>
              </a:rPr>
              <a:t>32</a:t>
            </a:r>
            <a:r>
              <a:rPr lang="es-ES" sz="1400" b="1" dirty="0">
                <a:solidFill>
                  <a:schemeClr val="accent1"/>
                </a:solidFill>
                <a:effectLst/>
                <a:latin typeface="Arial Narrow" panose="020B0606020202030204" pitchFamily="34" charset="0"/>
                <a:ea typeface="Arial MT"/>
                <a:cs typeface="Arial" panose="020B0604020202020204" pitchFamily="34" charset="0"/>
              </a:rPr>
              <a:t> de 2024.</a:t>
            </a:r>
            <a:endParaRPr lang="es-CO" sz="1400" dirty="0">
              <a:solidFill>
                <a:schemeClr val="accent1"/>
              </a:solidFill>
              <a:effectLst/>
              <a:latin typeface="Arial MT"/>
              <a:ea typeface="Arial MT"/>
              <a:cs typeface="Arial MT"/>
            </a:endParaRPr>
          </a:p>
        </p:txBody>
      </p:sp>
      <p:sp>
        <p:nvSpPr>
          <p:cNvPr id="31" name="CuadroTexto 30">
            <a:extLst>
              <a:ext uri="{FF2B5EF4-FFF2-40B4-BE49-F238E27FC236}">
                <a16:creationId xmlns:a16="http://schemas.microsoft.com/office/drawing/2014/main" id="{DD448E1E-3ED5-4A56-B304-4528EC36C677}"/>
              </a:ext>
            </a:extLst>
          </p:cNvPr>
          <p:cNvSpPr txBox="1"/>
          <p:nvPr/>
        </p:nvSpPr>
        <p:spPr>
          <a:xfrm>
            <a:off x="7398986" y="6475278"/>
            <a:ext cx="3906518" cy="289951"/>
          </a:xfrm>
          <a:prstGeom prst="rect">
            <a:avLst/>
          </a:prstGeom>
          <a:noFill/>
        </p:spPr>
        <p:txBody>
          <a:bodyPr wrap="square">
            <a:spAutoFit/>
          </a:bodyPr>
          <a:lstStyle/>
          <a:p>
            <a:pPr algn="ctr">
              <a:lnSpc>
                <a:spcPct val="107000"/>
              </a:lnSpc>
              <a:spcAft>
                <a:spcPts val="800"/>
              </a:spcAft>
              <a:tabLst>
                <a:tab pos="933450" algn="l"/>
              </a:tabLst>
            </a:pPr>
            <a:r>
              <a:rPr lang="es-CO" sz="1200" b="1" dirty="0">
                <a:effectLst/>
                <a:latin typeface="Arial Narrow" panose="020B0606020202030204" pitchFamily="34" charset="0"/>
                <a:ea typeface="Calibri" panose="020F0502020204030204" pitchFamily="34" charset="0"/>
                <a:cs typeface="Arial" panose="020B0604020202020204" pitchFamily="34" charset="0"/>
              </a:rPr>
              <a:t>Fuente:</a:t>
            </a:r>
            <a:r>
              <a:rPr lang="es-CO" sz="1200" dirty="0">
                <a:effectLst/>
                <a:latin typeface="Arial Narrow" panose="020B0606020202030204" pitchFamily="34" charset="0"/>
                <a:ea typeface="Calibri" panose="020F0502020204030204" pitchFamily="34" charset="0"/>
                <a:cs typeface="Arial" panose="020B0604020202020204" pitchFamily="34" charset="0"/>
              </a:rPr>
              <a:t> </a:t>
            </a:r>
            <a:r>
              <a:rPr lang="es-CO" sz="1200" dirty="0" err="1">
                <a:latin typeface="Arial Narrow" panose="020B0606020202030204" pitchFamily="34" charset="0"/>
                <a:ea typeface="Calibri" panose="020F0502020204030204" pitchFamily="34" charset="0"/>
                <a:cs typeface="Arial" panose="020B0604020202020204" pitchFamily="34" charset="0"/>
              </a:rPr>
              <a:t>Dane</a:t>
            </a:r>
            <a:r>
              <a:rPr lang="es-CO" sz="1200" dirty="0">
                <a:latin typeface="Arial Narrow" panose="020B0606020202030204" pitchFamily="34" charset="0"/>
                <a:ea typeface="Calibri" panose="020F0502020204030204" pitchFamily="34" charset="0"/>
                <a:cs typeface="Arial" panose="020B0604020202020204" pitchFamily="34" charset="0"/>
              </a:rPr>
              <a:t> 2024 oficiales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a:extLst>
              <a:ext uri="{FF2B5EF4-FFF2-40B4-BE49-F238E27FC236}">
                <a16:creationId xmlns:a16="http://schemas.microsoft.com/office/drawing/2014/main" id="{25A73E28-C522-D4C5-8CF1-91480CAB1DAA}"/>
              </a:ext>
            </a:extLst>
          </p:cNvPr>
          <p:cNvSpPr/>
          <p:nvPr/>
        </p:nvSpPr>
        <p:spPr>
          <a:xfrm>
            <a:off x="0" y="-1"/>
            <a:ext cx="12192000" cy="71600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r">
              <a:lnSpc>
                <a:spcPct val="90000"/>
              </a:lnSpc>
              <a:spcAft>
                <a:spcPts val="800"/>
              </a:spcAft>
            </a:pPr>
            <a:r>
              <a:rPr lang="es-ES"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Boletín Epidemiológico Mortalidad Perinatal y Neonatal</a:t>
            </a:r>
            <a:r>
              <a:rPr lang="es-CO"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 </a:t>
            </a:r>
          </a:p>
          <a:p>
            <a:pPr algn="r">
              <a:lnSpc>
                <a:spcPct val="90000"/>
              </a:lnSpc>
              <a:spcAft>
                <a:spcPts val="800"/>
              </a:spcAft>
            </a:pPr>
            <a:r>
              <a:rPr lang="es-CO"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Distribución por UPGD y Razón de Mortalidad semana 32 de 2024   </a:t>
            </a:r>
            <a:endParaRPr lang="es-ES"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21" name="Picture 4" descr="Ver las imágenes de origen">
            <a:extLst>
              <a:ext uri="{FF2B5EF4-FFF2-40B4-BE49-F238E27FC236}">
                <a16:creationId xmlns:a16="http://schemas.microsoft.com/office/drawing/2014/main" id="{6B4C690B-7DE9-41DA-BA68-04C868FA2B0A}"/>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rcRect/>
          <a:stretch>
            <a:fillRect/>
          </a:stretch>
        </p:blipFill>
        <p:spPr bwMode="auto">
          <a:xfrm>
            <a:off x="306387" y="15309"/>
            <a:ext cx="1233805" cy="641985"/>
          </a:xfrm>
          <a:prstGeom prst="rect">
            <a:avLst/>
          </a:prstGeom>
          <a:noFill/>
        </p:spPr>
      </p:pic>
      <p:sp>
        <p:nvSpPr>
          <p:cNvPr id="16" name="CuadroTexto 15">
            <a:extLst>
              <a:ext uri="{FF2B5EF4-FFF2-40B4-BE49-F238E27FC236}">
                <a16:creationId xmlns:a16="http://schemas.microsoft.com/office/drawing/2014/main" id="{4C9C0ED1-09F9-934F-BFEC-648F5B4ECA11}"/>
              </a:ext>
            </a:extLst>
          </p:cNvPr>
          <p:cNvSpPr txBox="1"/>
          <p:nvPr/>
        </p:nvSpPr>
        <p:spPr>
          <a:xfrm>
            <a:off x="-111758" y="6279953"/>
            <a:ext cx="6283960" cy="279820"/>
          </a:xfrm>
          <a:prstGeom prst="rect">
            <a:avLst/>
          </a:prstGeom>
          <a:noFill/>
        </p:spPr>
        <p:txBody>
          <a:bodyPr wrap="square">
            <a:spAutoFit/>
          </a:bodyPr>
          <a:lstStyle/>
          <a:p>
            <a:pPr algn="ctr">
              <a:lnSpc>
                <a:spcPct val="107000"/>
              </a:lnSpc>
              <a:spcAft>
                <a:spcPts val="800"/>
              </a:spcAft>
              <a:tabLst>
                <a:tab pos="933450" algn="l"/>
              </a:tabLst>
            </a:pPr>
            <a:r>
              <a:rPr lang="es-CO" sz="1200" b="1" dirty="0">
                <a:effectLst/>
                <a:latin typeface="Arial Narrow" panose="020B0606020202030204" pitchFamily="34" charset="0"/>
                <a:ea typeface="Calibri" panose="020F0502020204030204" pitchFamily="34" charset="0"/>
                <a:cs typeface="Arial" panose="020B0604020202020204" pitchFamily="34" charset="0"/>
              </a:rPr>
              <a:t>Fuente:</a:t>
            </a:r>
            <a:r>
              <a:rPr lang="es-CO" sz="12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4C9C0ED1-09F9-934F-BFEC-648F5B4ECA11}"/>
              </a:ext>
            </a:extLst>
          </p:cNvPr>
          <p:cNvSpPr txBox="1"/>
          <p:nvPr/>
        </p:nvSpPr>
        <p:spPr>
          <a:xfrm>
            <a:off x="6210265" y="3317980"/>
            <a:ext cx="6283960" cy="279820"/>
          </a:xfrm>
          <a:prstGeom prst="rect">
            <a:avLst/>
          </a:prstGeom>
          <a:noFill/>
        </p:spPr>
        <p:txBody>
          <a:bodyPr wrap="square">
            <a:spAutoFit/>
          </a:bodyPr>
          <a:lstStyle/>
          <a:p>
            <a:pPr algn="ctr">
              <a:lnSpc>
                <a:spcPct val="107000"/>
              </a:lnSpc>
              <a:spcAft>
                <a:spcPts val="800"/>
              </a:spcAft>
              <a:tabLst>
                <a:tab pos="933450" algn="l"/>
              </a:tabLst>
            </a:pPr>
            <a:r>
              <a:rPr lang="es-CO" sz="1200" b="1" dirty="0">
                <a:effectLst/>
                <a:latin typeface="Arial Narrow" panose="020B0606020202030204" pitchFamily="34" charset="0"/>
                <a:ea typeface="Calibri" panose="020F0502020204030204" pitchFamily="34" charset="0"/>
                <a:cs typeface="Arial" panose="020B0604020202020204" pitchFamily="34" charset="0"/>
              </a:rPr>
              <a:t>Fuente:</a:t>
            </a:r>
            <a:r>
              <a:rPr lang="es-CO" sz="12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Gráfico 1">
            <a:extLst>
              <a:ext uri="{FF2B5EF4-FFF2-40B4-BE49-F238E27FC236}">
                <a16:creationId xmlns:a16="http://schemas.microsoft.com/office/drawing/2014/main" id="{CAA263EE-B40E-86BF-4AD1-CFE2689E7946}"/>
              </a:ext>
            </a:extLst>
          </p:cNvPr>
          <p:cNvGraphicFramePr>
            <a:graphicFrameLocks/>
          </p:cNvGraphicFramePr>
          <p:nvPr>
            <p:extLst>
              <p:ext uri="{D42A27DB-BD31-4B8C-83A1-F6EECF244321}">
                <p14:modId xmlns:p14="http://schemas.microsoft.com/office/powerpoint/2010/main" val="2394899052"/>
              </p:ext>
            </p:extLst>
          </p:nvPr>
        </p:nvGraphicFramePr>
        <p:xfrm>
          <a:off x="6743813" y="573867"/>
          <a:ext cx="514179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to 6">
            <a:extLst>
              <a:ext uri="{FF2B5EF4-FFF2-40B4-BE49-F238E27FC236}">
                <a16:creationId xmlns:a16="http://schemas.microsoft.com/office/drawing/2014/main" id="{A110B325-6CD9-5967-848F-FC680592D86A}"/>
              </a:ext>
            </a:extLst>
          </p:cNvPr>
          <p:cNvGraphicFramePr>
            <a:graphicFrameLocks noChangeAspect="1"/>
          </p:cNvGraphicFramePr>
          <p:nvPr>
            <p:extLst>
              <p:ext uri="{D42A27DB-BD31-4B8C-83A1-F6EECF244321}">
                <p14:modId xmlns:p14="http://schemas.microsoft.com/office/powerpoint/2010/main" val="3954722526"/>
              </p:ext>
            </p:extLst>
          </p:nvPr>
        </p:nvGraphicFramePr>
        <p:xfrm>
          <a:off x="576543" y="2867869"/>
          <a:ext cx="5181673" cy="3071017"/>
        </p:xfrm>
        <a:graphic>
          <a:graphicData uri="http://schemas.openxmlformats.org/presentationml/2006/ole">
            <mc:AlternateContent xmlns:mc="http://schemas.openxmlformats.org/markup-compatibility/2006">
              <mc:Choice xmlns:v="urn:schemas-microsoft-com:vml" Requires="v">
                <p:oleObj name="Worksheet" r:id="rId4" imgW="4629275" imgH="2676602" progId="Excel.Sheet.12">
                  <p:embed/>
                </p:oleObj>
              </mc:Choice>
              <mc:Fallback>
                <p:oleObj name="Worksheet" r:id="rId4" imgW="4629275" imgH="2676602" progId="Excel.Sheet.12">
                  <p:embed/>
                  <p:pic>
                    <p:nvPicPr>
                      <p:cNvPr id="0" name=""/>
                      <p:cNvPicPr/>
                      <p:nvPr/>
                    </p:nvPicPr>
                    <p:blipFill>
                      <a:blip r:embed="rId5"/>
                      <a:stretch>
                        <a:fillRect/>
                      </a:stretch>
                    </p:blipFill>
                    <p:spPr>
                      <a:xfrm>
                        <a:off x="576543" y="2867869"/>
                        <a:ext cx="5181673" cy="3071017"/>
                      </a:xfrm>
                      <a:prstGeom prst="rect">
                        <a:avLst/>
                      </a:prstGeom>
                    </p:spPr>
                  </p:pic>
                </p:oleObj>
              </mc:Fallback>
            </mc:AlternateContent>
          </a:graphicData>
        </a:graphic>
      </p:graphicFrame>
      <p:graphicFrame>
        <p:nvGraphicFramePr>
          <p:cNvPr id="8" name="Gráfico 7">
            <a:extLst>
              <a:ext uri="{FF2B5EF4-FFF2-40B4-BE49-F238E27FC236}">
                <a16:creationId xmlns:a16="http://schemas.microsoft.com/office/drawing/2014/main" id="{1CD5BA01-9AB4-229D-7497-75A7C842BFD6}"/>
              </a:ext>
            </a:extLst>
          </p:cNvPr>
          <p:cNvGraphicFramePr>
            <a:graphicFrameLocks/>
          </p:cNvGraphicFramePr>
          <p:nvPr>
            <p:extLst>
              <p:ext uri="{D42A27DB-BD31-4B8C-83A1-F6EECF244321}">
                <p14:modId xmlns:p14="http://schemas.microsoft.com/office/powerpoint/2010/main" val="1668264715"/>
              </p:ext>
            </p:extLst>
          </p:nvPr>
        </p:nvGraphicFramePr>
        <p:xfrm>
          <a:off x="6392853" y="779423"/>
          <a:ext cx="5622806" cy="25376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698619719"/>
              </p:ext>
            </p:extLst>
          </p:nvPr>
        </p:nvGraphicFramePr>
        <p:xfrm>
          <a:off x="7043000" y="4793673"/>
          <a:ext cx="4428564" cy="16381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605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9775A6F3-F0E6-48E6-94D5-26FE914E7D70}"/>
              </a:ext>
            </a:extLst>
          </p:cNvPr>
          <p:cNvSpPr/>
          <p:nvPr/>
        </p:nvSpPr>
        <p:spPr>
          <a:xfrm>
            <a:off x="7435780" y="491771"/>
            <a:ext cx="3832930" cy="374650"/>
          </a:xfrm>
          <a:prstGeom prst="roundRect">
            <a:avLst/>
          </a:prstGeom>
          <a:ln w="28575">
            <a:solidFill>
              <a:schemeClr val="bg1"/>
            </a:solid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nSpc>
                <a:spcPct val="107000"/>
              </a:lnSpc>
              <a:spcAft>
                <a:spcPts val="800"/>
              </a:spcAft>
            </a:pPr>
            <a:endParaRPr lang="es-ES" sz="1400" b="1" i="1" dirty="0">
              <a:solidFill>
                <a:srgbClr val="538135"/>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1100" dirty="0">
              <a:effectLst/>
              <a:ea typeface="Calibri" panose="020F0502020204030204" pitchFamily="34" charset="0"/>
              <a:cs typeface="Times New Roman" panose="02020603050405020304" pitchFamily="18" charset="0"/>
            </a:endParaRPr>
          </a:p>
        </p:txBody>
      </p:sp>
      <p:sp>
        <p:nvSpPr>
          <p:cNvPr id="26" name="Marcador de contenido 5">
            <a:extLst>
              <a:ext uri="{FF2B5EF4-FFF2-40B4-BE49-F238E27FC236}">
                <a16:creationId xmlns:a16="http://schemas.microsoft.com/office/drawing/2014/main" id="{64814638-69F3-464D-A8A5-11CBAF9D4ABE}"/>
              </a:ext>
            </a:extLst>
          </p:cNvPr>
          <p:cNvSpPr txBox="1">
            <a:spLocks/>
          </p:cNvSpPr>
          <p:nvPr/>
        </p:nvSpPr>
        <p:spPr>
          <a:xfrm>
            <a:off x="589279" y="1108790"/>
            <a:ext cx="5430520" cy="50681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CO" sz="1100" dirty="0">
              <a:latin typeface="Arial Narrow" panose="020B0606020202030204" pitchFamily="34" charset="0"/>
            </a:endParaRPr>
          </a:p>
        </p:txBody>
      </p:sp>
      <p:sp>
        <p:nvSpPr>
          <p:cNvPr id="29" name="Marcador de contenido 6">
            <a:extLst>
              <a:ext uri="{FF2B5EF4-FFF2-40B4-BE49-F238E27FC236}">
                <a16:creationId xmlns:a16="http://schemas.microsoft.com/office/drawing/2014/main" id="{D3BBE9BC-BD2B-4EE3-9BC1-411CA6A1B032}"/>
              </a:ext>
            </a:extLst>
          </p:cNvPr>
          <p:cNvSpPr txBox="1">
            <a:spLocks/>
          </p:cNvSpPr>
          <p:nvPr/>
        </p:nvSpPr>
        <p:spPr>
          <a:xfrm>
            <a:off x="6172202" y="1361440"/>
            <a:ext cx="5908038" cy="46280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CO" dirty="0"/>
          </a:p>
        </p:txBody>
      </p:sp>
      <p:sp>
        <p:nvSpPr>
          <p:cNvPr id="28" name="Marcador de contenido 5">
            <a:extLst>
              <a:ext uri="{FF2B5EF4-FFF2-40B4-BE49-F238E27FC236}">
                <a16:creationId xmlns:a16="http://schemas.microsoft.com/office/drawing/2014/main" id="{D94A70C0-6F96-4B73-8EF2-53DA56EDC23C}"/>
              </a:ext>
            </a:extLst>
          </p:cNvPr>
          <p:cNvSpPr txBox="1">
            <a:spLocks/>
          </p:cNvSpPr>
          <p:nvPr/>
        </p:nvSpPr>
        <p:spPr>
          <a:xfrm>
            <a:off x="50731" y="919114"/>
            <a:ext cx="6558280" cy="13382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ctr">
              <a:lnSpc>
                <a:spcPct val="107000"/>
              </a:lnSpc>
              <a:spcBef>
                <a:spcPts val="200"/>
              </a:spcBef>
            </a:pPr>
            <a:endParaRPr lang="es-CO" sz="1100" dirty="0">
              <a:solidFill>
                <a:schemeClr val="accent5">
                  <a:lumMod val="50000"/>
                </a:schemeClr>
              </a:solidFill>
              <a:latin typeface="Arial Narrow" panose="020B0606020202030204" pitchFamily="34" charset="0"/>
            </a:endParaRPr>
          </a:p>
        </p:txBody>
      </p:sp>
      <p:sp>
        <p:nvSpPr>
          <p:cNvPr id="24" name="Marcador de contenido 5">
            <a:extLst>
              <a:ext uri="{FF2B5EF4-FFF2-40B4-BE49-F238E27FC236}">
                <a16:creationId xmlns:a16="http://schemas.microsoft.com/office/drawing/2014/main" id="{F5075EAC-EDB4-4A8F-997D-E05BBABD659A}"/>
              </a:ext>
            </a:extLst>
          </p:cNvPr>
          <p:cNvSpPr txBox="1">
            <a:spLocks/>
          </p:cNvSpPr>
          <p:nvPr/>
        </p:nvSpPr>
        <p:spPr>
          <a:xfrm>
            <a:off x="6636985" y="3597799"/>
            <a:ext cx="5430520" cy="1296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ctr">
              <a:lnSpc>
                <a:spcPct val="107000"/>
              </a:lnSpc>
              <a:spcBef>
                <a:spcPts val="200"/>
              </a:spcBef>
            </a:pPr>
            <a:endParaRPr lang="es-CO" sz="1200" dirty="0">
              <a:solidFill>
                <a:schemeClr val="tx1">
                  <a:lumMod val="95000"/>
                  <a:lumOff val="5000"/>
                </a:schemeClr>
              </a:solidFill>
              <a:effectLst/>
              <a:latin typeface="Arial Narrow" panose="020B0606020202030204" pitchFamily="34" charset="0"/>
              <a:ea typeface="Calibri" panose="020F0502020204030204" pitchFamily="34" charset="0"/>
              <a:cs typeface="Calibri" panose="020F0502020204030204" pitchFamily="34" charset="0"/>
            </a:endParaRPr>
          </a:p>
        </p:txBody>
      </p:sp>
      <p:sp>
        <p:nvSpPr>
          <p:cNvPr id="31" name="CuadroTexto 30">
            <a:extLst>
              <a:ext uri="{FF2B5EF4-FFF2-40B4-BE49-F238E27FC236}">
                <a16:creationId xmlns:a16="http://schemas.microsoft.com/office/drawing/2014/main" id="{DD448E1E-3ED5-4A56-B304-4528EC36C677}"/>
              </a:ext>
            </a:extLst>
          </p:cNvPr>
          <p:cNvSpPr txBox="1"/>
          <p:nvPr/>
        </p:nvSpPr>
        <p:spPr>
          <a:xfrm>
            <a:off x="7398986" y="6475278"/>
            <a:ext cx="3906518" cy="274562"/>
          </a:xfrm>
          <a:prstGeom prst="rect">
            <a:avLst/>
          </a:prstGeom>
          <a:noFill/>
        </p:spPr>
        <p:txBody>
          <a:bodyPr wrap="square">
            <a:spAutoFit/>
          </a:bodyPr>
          <a:lstStyle/>
          <a:p>
            <a:pPr algn="ctr">
              <a:lnSpc>
                <a:spcPct val="107000"/>
              </a:lnSpc>
              <a:spcAft>
                <a:spcPts val="800"/>
              </a:spcAft>
              <a:tabLst>
                <a:tab pos="933450" algn="l"/>
              </a:tabLst>
            </a:pPr>
            <a:r>
              <a:rPr lang="es-CO" sz="1200" b="1" dirty="0">
                <a:effectLst/>
                <a:latin typeface="Arial Narrow" panose="020B0606020202030204" pitchFamily="34" charset="0"/>
                <a:ea typeface="Calibri" panose="020F0502020204030204" pitchFamily="34" charset="0"/>
                <a:cs typeface="Arial" panose="020B0604020202020204" pitchFamily="34" charset="0"/>
              </a:rPr>
              <a:t>Fuente:</a:t>
            </a:r>
            <a:r>
              <a:rPr lang="es-CO" sz="1200" b="1" dirty="0">
                <a:latin typeface="Arial Narrow" panose="020B0606020202030204" pitchFamily="34" charset="0"/>
                <a:ea typeface="Calibri" panose="020F0502020204030204" pitchFamily="34" charset="0"/>
                <a:cs typeface="Arial" panose="020B0604020202020204" pitchFamily="34" charset="0"/>
              </a:rPr>
              <a:t> </a:t>
            </a:r>
            <a:r>
              <a:rPr lang="es-CO" sz="1200" dirty="0">
                <a:latin typeface="Arial Narrow" panose="020B0606020202030204" pitchFamily="34" charset="0"/>
                <a:ea typeface="Calibri" panose="020F0502020204030204" pitchFamily="34" charset="0"/>
                <a:cs typeface="Arial" panose="020B0604020202020204" pitchFamily="34" charset="0"/>
              </a:rPr>
              <a:t>Sivigila, Cartagena, 2024</a:t>
            </a:r>
          </a:p>
        </p:txBody>
      </p:sp>
      <p:sp>
        <p:nvSpPr>
          <p:cNvPr id="20" name="Rectángulo 19">
            <a:extLst>
              <a:ext uri="{FF2B5EF4-FFF2-40B4-BE49-F238E27FC236}">
                <a16:creationId xmlns:a16="http://schemas.microsoft.com/office/drawing/2014/main" id="{25A73E28-C522-D4C5-8CF1-91480CAB1DAA}"/>
              </a:ext>
            </a:extLst>
          </p:cNvPr>
          <p:cNvSpPr/>
          <p:nvPr/>
        </p:nvSpPr>
        <p:spPr>
          <a:xfrm>
            <a:off x="0" y="-1"/>
            <a:ext cx="12192000" cy="71600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r">
              <a:lnSpc>
                <a:spcPct val="90000"/>
              </a:lnSpc>
              <a:spcAft>
                <a:spcPts val="800"/>
              </a:spcAft>
            </a:pPr>
            <a:r>
              <a:rPr lang="es-ES"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Boletín Epidemiológico Mortalidad Perinatal y Neonatal</a:t>
            </a:r>
            <a:r>
              <a:rPr lang="es-CO"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 </a:t>
            </a:r>
          </a:p>
          <a:p>
            <a:pPr algn="r">
              <a:lnSpc>
                <a:spcPct val="90000"/>
              </a:lnSpc>
              <a:spcAft>
                <a:spcPts val="800"/>
              </a:spcAft>
            </a:pPr>
            <a:r>
              <a:rPr lang="es-CO"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Distribución por UPGD y Razón de Mortalidad semana 32 de 2024   </a:t>
            </a:r>
            <a:endParaRPr lang="es-ES"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21" name="Picture 4" descr="Ver las imágenes de origen">
            <a:extLst>
              <a:ext uri="{FF2B5EF4-FFF2-40B4-BE49-F238E27FC236}">
                <a16:creationId xmlns:a16="http://schemas.microsoft.com/office/drawing/2014/main" id="{6B4C690B-7DE9-41DA-BA68-04C868FA2B0A}"/>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rcRect/>
          <a:stretch>
            <a:fillRect/>
          </a:stretch>
        </p:blipFill>
        <p:spPr bwMode="auto">
          <a:xfrm>
            <a:off x="306387" y="15309"/>
            <a:ext cx="1233805" cy="641985"/>
          </a:xfrm>
          <a:prstGeom prst="rect">
            <a:avLst/>
          </a:prstGeom>
          <a:noFill/>
        </p:spPr>
      </p:pic>
      <p:sp>
        <p:nvSpPr>
          <p:cNvPr id="16" name="CuadroTexto 15">
            <a:extLst>
              <a:ext uri="{FF2B5EF4-FFF2-40B4-BE49-F238E27FC236}">
                <a16:creationId xmlns:a16="http://schemas.microsoft.com/office/drawing/2014/main" id="{4C9C0ED1-09F9-934F-BFEC-648F5B4ECA11}"/>
              </a:ext>
            </a:extLst>
          </p:cNvPr>
          <p:cNvSpPr txBox="1"/>
          <p:nvPr/>
        </p:nvSpPr>
        <p:spPr>
          <a:xfrm>
            <a:off x="-187960" y="6130796"/>
            <a:ext cx="6283960" cy="279820"/>
          </a:xfrm>
          <a:prstGeom prst="rect">
            <a:avLst/>
          </a:prstGeom>
          <a:noFill/>
        </p:spPr>
        <p:txBody>
          <a:bodyPr wrap="square">
            <a:spAutoFit/>
          </a:bodyPr>
          <a:lstStyle/>
          <a:p>
            <a:pPr algn="ctr">
              <a:lnSpc>
                <a:spcPct val="107000"/>
              </a:lnSpc>
              <a:spcAft>
                <a:spcPts val="800"/>
              </a:spcAft>
              <a:tabLst>
                <a:tab pos="933450" algn="l"/>
              </a:tabLst>
            </a:pPr>
            <a:r>
              <a:rPr lang="es-CO" sz="1200" b="1" dirty="0">
                <a:effectLst/>
                <a:latin typeface="Arial Narrow" panose="020B0606020202030204" pitchFamily="34" charset="0"/>
                <a:ea typeface="Calibri" panose="020F0502020204030204" pitchFamily="34" charset="0"/>
                <a:cs typeface="Arial" panose="020B0604020202020204" pitchFamily="34" charset="0"/>
              </a:rPr>
              <a:t>Fuente:</a:t>
            </a:r>
            <a:r>
              <a:rPr lang="es-CO" sz="1200" dirty="0">
                <a:effectLst/>
                <a:latin typeface="Arial Narrow" panose="020B0606020202030204" pitchFamily="34" charset="0"/>
                <a:ea typeface="Calibri" panose="020F0502020204030204" pitchFamily="34" charset="0"/>
                <a:cs typeface="Arial" panose="020B0604020202020204" pitchFamily="34" charset="0"/>
              </a:rPr>
              <a:t> Sivigila, Cartagena, 2024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5">
            <a:extLst>
              <a:ext uri="{FF2B5EF4-FFF2-40B4-BE49-F238E27FC236}">
                <a16:creationId xmlns:a16="http://schemas.microsoft.com/office/drawing/2014/main" id="{2CED466D-EE3B-A2B6-D34D-BD2238BD0591}"/>
              </a:ext>
            </a:extLst>
          </p:cNvPr>
          <p:cNvSpPr txBox="1">
            <a:spLocks/>
          </p:cNvSpPr>
          <p:nvPr/>
        </p:nvSpPr>
        <p:spPr>
          <a:xfrm>
            <a:off x="306387" y="1034833"/>
            <a:ext cx="11318251" cy="1664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ctr">
              <a:lnSpc>
                <a:spcPct val="107000"/>
              </a:lnSpc>
              <a:spcBef>
                <a:spcPts val="200"/>
              </a:spcBef>
            </a:pPr>
            <a:r>
              <a:rPr lang="es-CO" sz="1200" b="1"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6.CAUSAS DE MUERTE AGRUPADAS A SEMANA EPIDEMIOLOGICA 32 DE 2024.</a:t>
            </a:r>
          </a:p>
          <a:p>
            <a:pPr algn="just">
              <a:lnSpc>
                <a:spcPct val="115000"/>
              </a:lnSpc>
            </a:pPr>
            <a:r>
              <a:rPr lang="es-MX" sz="1200" dirty="0">
                <a:solidFill>
                  <a:schemeClr val="accent5">
                    <a:lumMod val="50000"/>
                  </a:schemeClr>
                </a:solidFill>
                <a:latin typeface="Arial Narrow" panose="020B0606020202030204" pitchFamily="34" charset="0"/>
              </a:rPr>
              <a:t>Al realizar el análisis por causas de muerte agrupadas por origen, se observa que las que se presentan en mayor proporción  son las causas de origen Neonatal 34% de los  casos n= (35 casos). En segundo lugar, se observa las causas de origen fetal con 22% de los  casos  n=(23casos ).</a:t>
            </a:r>
          </a:p>
          <a:p>
            <a:pPr algn="just">
              <a:lnSpc>
                <a:spcPct val="115000"/>
              </a:lnSpc>
            </a:pPr>
            <a:r>
              <a:rPr lang="es-MX" sz="1200" dirty="0">
                <a:solidFill>
                  <a:schemeClr val="accent5">
                    <a:lumMod val="50000"/>
                  </a:schemeClr>
                </a:solidFill>
                <a:effectLst/>
                <a:latin typeface="Arial Narrow" panose="020B0606020202030204" pitchFamily="34" charset="0"/>
                <a:ea typeface="Calibri" panose="020F0502020204030204" pitchFamily="34" charset="0"/>
              </a:rPr>
              <a:t>Según el momento de ocurrencia se evidencia que el mayor número de casos se presenta en el momento de </a:t>
            </a:r>
            <a:r>
              <a:rPr lang="es-MX" sz="1200" dirty="0">
                <a:solidFill>
                  <a:schemeClr val="accent5">
                    <a:lumMod val="50000"/>
                  </a:schemeClr>
                </a:solidFill>
                <a:latin typeface="Arial Narrow" panose="020B0606020202030204" pitchFamily="34" charset="0"/>
                <a:ea typeface="Calibri" panose="020F0502020204030204" pitchFamily="34" charset="0"/>
              </a:rPr>
              <a:t>ante parto</a:t>
            </a:r>
            <a:r>
              <a:rPr lang="es-MX" sz="1200" dirty="0">
                <a:solidFill>
                  <a:schemeClr val="accent5">
                    <a:lumMod val="50000"/>
                  </a:schemeClr>
                </a:solidFill>
                <a:effectLst/>
                <a:latin typeface="Arial Narrow" panose="020B0606020202030204" pitchFamily="34" charset="0"/>
                <a:ea typeface="Calibri" panose="020F0502020204030204" pitchFamily="34" charset="0"/>
              </a:rPr>
              <a:t> </a:t>
            </a:r>
            <a:r>
              <a:rPr lang="es-MX" sz="1200" dirty="0">
                <a:solidFill>
                  <a:schemeClr val="accent5">
                    <a:lumMod val="50000"/>
                  </a:schemeClr>
                </a:solidFill>
                <a:latin typeface="Arial Narrow" panose="020B0606020202030204" pitchFamily="34" charset="0"/>
                <a:ea typeface="Calibri" panose="020F0502020204030204" pitchFamily="34" charset="0"/>
              </a:rPr>
              <a:t> y  posparto c</a:t>
            </a:r>
            <a:r>
              <a:rPr lang="es-MX" sz="1200" dirty="0">
                <a:solidFill>
                  <a:schemeClr val="accent5">
                    <a:lumMod val="50000"/>
                  </a:schemeClr>
                </a:solidFill>
                <a:effectLst/>
                <a:latin typeface="Arial Narrow" panose="020B0606020202030204" pitchFamily="34" charset="0"/>
                <a:ea typeface="Calibri" panose="020F0502020204030204" pitchFamily="34" charset="0"/>
              </a:rPr>
              <a:t>on </a:t>
            </a:r>
            <a:r>
              <a:rPr lang="es-MX" sz="1200" dirty="0">
                <a:solidFill>
                  <a:schemeClr val="accent5">
                    <a:lumMod val="50000"/>
                  </a:schemeClr>
                </a:solidFill>
                <a:latin typeface="Arial Narrow" panose="020B0606020202030204" pitchFamily="34" charset="0"/>
                <a:ea typeface="Calibri" panose="020F0502020204030204" pitchFamily="34" charset="0"/>
              </a:rPr>
              <a:t>93 </a:t>
            </a:r>
            <a:r>
              <a:rPr lang="es-MX" sz="1200" dirty="0">
                <a:solidFill>
                  <a:schemeClr val="accent5">
                    <a:lumMod val="50000"/>
                  </a:schemeClr>
                </a:solidFill>
                <a:effectLst/>
                <a:latin typeface="Arial Narrow" panose="020B0606020202030204" pitchFamily="34" charset="0"/>
                <a:ea typeface="Calibri" panose="020F0502020204030204" pitchFamily="34" charset="0"/>
              </a:rPr>
              <a:t>casos representando un </a:t>
            </a:r>
            <a:r>
              <a:rPr lang="es-MX" sz="1200" dirty="0">
                <a:solidFill>
                  <a:schemeClr val="accent5">
                    <a:lumMod val="50000"/>
                  </a:schemeClr>
                </a:solidFill>
                <a:latin typeface="Arial Narrow" panose="020B0606020202030204" pitchFamily="34" charset="0"/>
                <a:ea typeface="Calibri" panose="020F0502020204030204" pitchFamily="34" charset="0"/>
              </a:rPr>
              <a:t>91</a:t>
            </a:r>
            <a:r>
              <a:rPr lang="es-MX" sz="1200" dirty="0">
                <a:solidFill>
                  <a:schemeClr val="accent5">
                    <a:lumMod val="50000"/>
                  </a:schemeClr>
                </a:solidFill>
                <a:effectLst/>
                <a:latin typeface="Arial Narrow" panose="020B0606020202030204" pitchFamily="34" charset="0"/>
                <a:ea typeface="Calibri" panose="020F0502020204030204" pitchFamily="34" charset="0"/>
              </a:rPr>
              <a:t>%.</a:t>
            </a:r>
          </a:p>
          <a:p>
            <a:pPr algn="just">
              <a:lnSpc>
                <a:spcPct val="115000"/>
              </a:lnSpc>
            </a:pPr>
            <a:endParaRPr lang="es-MX" sz="1200" dirty="0">
              <a:solidFill>
                <a:schemeClr val="accent5">
                  <a:lumMod val="50000"/>
                </a:schemeClr>
              </a:solidFill>
              <a:latin typeface="Arial Narrow" panose="020B0606020202030204" pitchFamily="34" charset="0"/>
              <a:ea typeface="Calibri" panose="020F0502020204030204" pitchFamily="34" charset="0"/>
            </a:endParaRPr>
          </a:p>
        </p:txBody>
      </p:sp>
      <p:sp>
        <p:nvSpPr>
          <p:cNvPr id="4" name="Título 1">
            <a:extLst>
              <a:ext uri="{FF2B5EF4-FFF2-40B4-BE49-F238E27FC236}">
                <a16:creationId xmlns:a16="http://schemas.microsoft.com/office/drawing/2014/main" id="{881877B1-9D03-31D1-1E0D-1C8FF849E0F6}"/>
              </a:ext>
            </a:extLst>
          </p:cNvPr>
          <p:cNvSpPr txBox="1">
            <a:spLocks/>
          </p:cNvSpPr>
          <p:nvPr/>
        </p:nvSpPr>
        <p:spPr>
          <a:xfrm>
            <a:off x="779839" y="1941013"/>
            <a:ext cx="4645934" cy="10804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00" b="1" dirty="0">
                <a:solidFill>
                  <a:schemeClr val="accent1"/>
                </a:solidFill>
                <a:latin typeface="Arial Narrow" panose="020B0606020202030204" pitchFamily="34" charset="0"/>
              </a:rPr>
              <a:t>A</a:t>
            </a:r>
            <a:r>
              <a:rPr lang="es-ES" sz="1200" b="1" dirty="0">
                <a:solidFill>
                  <a:schemeClr val="accent1"/>
                </a:solidFill>
                <a:latin typeface="Arial Narrow" panose="020B0606020202030204" pitchFamily="34" charset="0"/>
              </a:rPr>
              <a:t>nálisis de la mortalidad perinatal y neonatal tardía según las causas de muertes agrupadas en el Distrito de Cartagena correspondientes a semana 32  de 2024</a:t>
            </a:r>
            <a:endParaRPr lang="en-US" sz="1200" dirty="0">
              <a:solidFill>
                <a:schemeClr val="accent1"/>
              </a:solidFill>
            </a:endParaRPr>
          </a:p>
        </p:txBody>
      </p:sp>
      <p:sp>
        <p:nvSpPr>
          <p:cNvPr id="12" name="CuadroTexto 11">
            <a:extLst>
              <a:ext uri="{FF2B5EF4-FFF2-40B4-BE49-F238E27FC236}">
                <a16:creationId xmlns:a16="http://schemas.microsoft.com/office/drawing/2014/main" id="{887ADA9F-B123-E7C3-0E54-E127C89245F4}"/>
              </a:ext>
            </a:extLst>
          </p:cNvPr>
          <p:cNvSpPr txBox="1"/>
          <p:nvPr/>
        </p:nvSpPr>
        <p:spPr>
          <a:xfrm>
            <a:off x="6446504" y="2576204"/>
            <a:ext cx="5330537" cy="461665"/>
          </a:xfrm>
          <a:prstGeom prst="rect">
            <a:avLst/>
          </a:prstGeom>
          <a:noFill/>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s-CO" sz="1200" b="1" dirty="0">
                <a:solidFill>
                  <a:srgbClr val="4472C4"/>
                </a:solidFill>
                <a:latin typeface="Arial Narrow" panose="020B0606020202030204" pitchFamily="34" charset="0"/>
              </a:rPr>
              <a:t>A</a:t>
            </a:r>
            <a:r>
              <a:rPr kumimoji="0" lang="es-ES" sz="1200" b="1" i="0" u="none" strike="noStrike" kern="1200" cap="none" spc="0" normalizeH="0" baseline="0" noProof="0" dirty="0">
                <a:ln>
                  <a:noFill/>
                </a:ln>
                <a:solidFill>
                  <a:srgbClr val="4472C4"/>
                </a:solidFill>
                <a:effectLst/>
                <a:uLnTx/>
                <a:uFillTx/>
                <a:latin typeface="Arial Narrow" panose="020B0606020202030204" pitchFamily="34" charset="0"/>
                <a:ea typeface="+mn-ea"/>
                <a:cs typeface="+mn-cs"/>
              </a:rPr>
              <a:t>nálisis de la mortalidad perinatal y neonatal tardía según </a:t>
            </a:r>
            <a:r>
              <a:rPr lang="es-ES" sz="1200" b="1" dirty="0">
                <a:solidFill>
                  <a:srgbClr val="4472C4"/>
                </a:solidFill>
                <a:latin typeface="Arial Narrow" panose="020B0606020202030204" pitchFamily="34" charset="0"/>
              </a:rPr>
              <a:t>momento de ocurrencia </a:t>
            </a:r>
            <a:r>
              <a:rPr kumimoji="0" lang="es-ES" sz="1200" b="1" i="0" u="none" strike="noStrike" kern="1200" cap="none" spc="0" normalizeH="0" baseline="0" noProof="0" dirty="0">
                <a:ln>
                  <a:noFill/>
                </a:ln>
                <a:solidFill>
                  <a:srgbClr val="4472C4"/>
                </a:solidFill>
                <a:effectLst/>
                <a:uLnTx/>
                <a:uFillTx/>
                <a:latin typeface="Arial Narrow" panose="020B0606020202030204" pitchFamily="34" charset="0"/>
                <a:ea typeface="+mn-ea"/>
                <a:cs typeface="+mn-cs"/>
              </a:rPr>
              <a:t>en el Distrito de Cartagena correspondientes a semana </a:t>
            </a:r>
            <a:r>
              <a:rPr lang="es-ES" sz="1200" b="1" dirty="0">
                <a:solidFill>
                  <a:srgbClr val="4472C4"/>
                </a:solidFill>
                <a:latin typeface="Arial Narrow" panose="020B0606020202030204" pitchFamily="34" charset="0"/>
              </a:rPr>
              <a:t>32 </a:t>
            </a:r>
            <a:r>
              <a:rPr kumimoji="0" lang="es-ES" sz="1200" b="1" i="0" u="none" strike="noStrike" kern="1200" cap="none" spc="0" normalizeH="0" baseline="0" noProof="0" dirty="0">
                <a:ln>
                  <a:noFill/>
                </a:ln>
                <a:solidFill>
                  <a:srgbClr val="4472C4"/>
                </a:solidFill>
                <a:effectLst/>
                <a:uLnTx/>
                <a:uFillTx/>
                <a:latin typeface="Arial Narrow" panose="020B0606020202030204" pitchFamily="34" charset="0"/>
                <a:ea typeface="+mn-ea"/>
                <a:cs typeface="+mn-cs"/>
              </a:rPr>
              <a:t>de 2024</a:t>
            </a:r>
            <a:endParaRPr kumimoji="0" lang="en-US"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mc:AlternateContent xmlns:mc="http://schemas.openxmlformats.org/markup-compatibility/2006" xmlns:cx2="http://schemas.microsoft.com/office/drawing/2015/10/21/chartex">
        <mc:Choice Requires="cx2">
          <p:graphicFrame>
            <p:nvGraphicFramePr>
              <p:cNvPr id="2" name="Gráfico 1">
                <a:extLst>
                  <a:ext uri="{FF2B5EF4-FFF2-40B4-BE49-F238E27FC236}">
                    <a16:creationId xmlns:a16="http://schemas.microsoft.com/office/drawing/2014/main" id="{37CCD84F-EF6C-92AF-AEAB-E1BF1A538690}"/>
                  </a:ext>
                </a:extLst>
              </p:cNvPr>
              <p:cNvGraphicFramePr/>
              <p:nvPr>
                <p:extLst>
                  <p:ext uri="{D42A27DB-BD31-4B8C-83A1-F6EECF244321}">
                    <p14:modId xmlns:p14="http://schemas.microsoft.com/office/powerpoint/2010/main" val="2789607869"/>
                  </p:ext>
                </p:extLst>
              </p:nvPr>
            </p:nvGraphicFramePr>
            <p:xfrm>
              <a:off x="853773" y="3285329"/>
              <a:ext cx="4572000" cy="267569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37CCD84F-EF6C-92AF-AEAB-E1BF1A538690}"/>
                  </a:ext>
                </a:extLst>
              </p:cNvPr>
              <p:cNvPicPr>
                <a:picLocks noGrp="1" noRot="1" noChangeAspect="1" noMove="1" noResize="1" noEditPoints="1" noAdjustHandles="1" noChangeArrowheads="1" noChangeShapeType="1"/>
              </p:cNvPicPr>
              <p:nvPr/>
            </p:nvPicPr>
            <p:blipFill>
              <a:blip r:embed="rId4"/>
              <a:stretch>
                <a:fillRect/>
              </a:stretch>
            </p:blipFill>
            <p:spPr>
              <a:xfrm>
                <a:off x="853773" y="3285329"/>
                <a:ext cx="4572000" cy="2675696"/>
              </a:xfrm>
              <a:prstGeom prst="rect">
                <a:avLst/>
              </a:prstGeom>
            </p:spPr>
          </p:pic>
        </mc:Fallback>
      </mc:AlternateContent>
      <p:graphicFrame>
        <p:nvGraphicFramePr>
          <p:cNvPr id="5" name="Gráfico 4">
            <a:extLst>
              <a:ext uri="{FF2B5EF4-FFF2-40B4-BE49-F238E27FC236}">
                <a16:creationId xmlns:a16="http://schemas.microsoft.com/office/drawing/2014/main" id="{7592D3DF-AB03-611A-F70C-57F2A97735AA}"/>
              </a:ext>
            </a:extLst>
          </p:cNvPr>
          <p:cNvGraphicFramePr>
            <a:graphicFrameLocks/>
          </p:cNvGraphicFramePr>
          <p:nvPr>
            <p:extLst>
              <p:ext uri="{D42A27DB-BD31-4B8C-83A1-F6EECF244321}">
                <p14:modId xmlns:p14="http://schemas.microsoft.com/office/powerpoint/2010/main" val="1079398439"/>
              </p:ext>
            </p:extLst>
          </p:nvPr>
        </p:nvGraphicFramePr>
        <p:xfrm>
          <a:off x="6466880" y="3246277"/>
          <a:ext cx="5018538" cy="3069807"/>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mc:Choice xmlns:cx2="http://schemas.microsoft.com/office/drawing/2015/10/21/chartex" Requires="cx2">
          <p:graphicFrame>
            <p:nvGraphicFramePr>
              <p:cNvPr id="6" name="Gráfico 5">
                <a:extLst>
                  <a:ext uri="{FF2B5EF4-FFF2-40B4-BE49-F238E27FC236}">
                    <a16:creationId xmlns:a16="http://schemas.microsoft.com/office/drawing/2014/main" id="{A9D4BF64-15E5-C478-380B-B0732FE7C58C}"/>
                  </a:ext>
                </a:extLst>
              </p:cNvPr>
              <p:cNvGraphicFramePr/>
              <p:nvPr>
                <p:extLst>
                  <p:ext uri="{D42A27DB-BD31-4B8C-83A1-F6EECF244321}">
                    <p14:modId xmlns:p14="http://schemas.microsoft.com/office/powerpoint/2010/main" val="2167823594"/>
                  </p:ext>
                </p:extLst>
              </p:nvPr>
            </p:nvGraphicFramePr>
            <p:xfrm>
              <a:off x="816806" y="3248924"/>
              <a:ext cx="4572000" cy="2743200"/>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6" name="Gráfico 5">
                <a:extLst>
                  <a:ext uri="{FF2B5EF4-FFF2-40B4-BE49-F238E27FC236}">
                    <a16:creationId xmlns:a16="http://schemas.microsoft.com/office/drawing/2014/main" id="{A9D4BF64-15E5-C478-380B-B0732FE7C58C}"/>
                  </a:ext>
                </a:extLst>
              </p:cNvPr>
              <p:cNvPicPr>
                <a:picLocks noGrp="1" noRot="1" noChangeAspect="1" noMove="1" noResize="1" noEditPoints="1" noAdjustHandles="1" noChangeArrowheads="1" noChangeShapeType="1"/>
              </p:cNvPicPr>
              <p:nvPr/>
            </p:nvPicPr>
            <p:blipFill>
              <a:blip r:embed="rId7"/>
              <a:stretch>
                <a:fillRect/>
              </a:stretch>
            </p:blipFill>
            <p:spPr>
              <a:xfrm>
                <a:off x="816806" y="3248924"/>
                <a:ext cx="4572000" cy="2743200"/>
              </a:xfrm>
              <a:prstGeom prst="rect">
                <a:avLst/>
              </a:prstGeom>
            </p:spPr>
          </p:pic>
        </mc:Fallback>
      </mc:AlternateContent>
    </p:spTree>
    <p:extLst>
      <p:ext uri="{BB962C8B-B14F-4D97-AF65-F5344CB8AC3E}">
        <p14:creationId xmlns:p14="http://schemas.microsoft.com/office/powerpoint/2010/main" val="333006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2" name="Cuadro de texto 2">
            <a:extLst>
              <a:ext uri="{FF2B5EF4-FFF2-40B4-BE49-F238E27FC236}">
                <a16:creationId xmlns:a16="http://schemas.microsoft.com/office/drawing/2014/main" id="{946A7BE6-B62D-764E-4F85-12CFAE50C3B8}"/>
              </a:ext>
            </a:extLst>
          </p:cNvPr>
          <p:cNvSpPr txBox="1">
            <a:spLocks noChangeArrowheads="1"/>
          </p:cNvSpPr>
          <p:nvPr/>
        </p:nvSpPr>
        <p:spPr bwMode="auto">
          <a:xfrm>
            <a:off x="6096000" y="565864"/>
            <a:ext cx="5233034" cy="572627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ctr"/>
            <a:r>
              <a:rPr lang="es-CO" sz="2000" b="1" dirty="0">
                <a:solidFill>
                  <a:srgbClr val="1F3864"/>
                </a:solidFill>
                <a:effectLst/>
                <a:latin typeface="Arial Narrow" panose="020B0606020202030204" pitchFamily="34" charset="0"/>
                <a:ea typeface="Calibri" panose="020F0502020204030204" pitchFamily="34" charset="0"/>
              </a:rPr>
              <a:t>PROGRAMA DE VIGILANCIA EN SALUD PÚBLICA</a:t>
            </a:r>
            <a:endParaRPr lang="es-CO" sz="1200" dirty="0">
              <a:effectLst/>
              <a:latin typeface="Arial" panose="020B0604020202020204" pitchFamily="34" charset="0"/>
              <a:ea typeface="Calibri" panose="020F0502020204030204" pitchFamily="34" charset="0"/>
            </a:endParaRPr>
          </a:p>
          <a:p>
            <a:pPr algn="ctr"/>
            <a:r>
              <a:rPr lang="es-CO" sz="2000" b="1" dirty="0">
                <a:solidFill>
                  <a:srgbClr val="1F3864"/>
                </a:solidFill>
                <a:effectLst/>
                <a:latin typeface="Arial Narrow" panose="020B0606020202030204" pitchFamily="34" charset="0"/>
                <a:ea typeface="Calibri" panose="020F0502020204030204" pitchFamily="34" charset="0"/>
              </a:rPr>
              <a:t>DEPARTAMENTO ADMINISTRATIVO DISTRITAL DE SALUD DADIS</a:t>
            </a:r>
            <a:endParaRPr lang="es-CO" sz="1200" dirty="0">
              <a:effectLst/>
              <a:latin typeface="Arial" panose="020B0604020202020204" pitchFamily="34" charset="0"/>
              <a:ea typeface="Calibri" panose="020F0502020204030204" pitchFamily="34" charset="0"/>
            </a:endParaRPr>
          </a:p>
          <a:p>
            <a:pPr algn="ctr">
              <a:lnSpc>
                <a:spcPct val="107000"/>
              </a:lnSpc>
              <a:spcAft>
                <a:spcPts val="800"/>
              </a:spcAft>
            </a:pPr>
            <a:r>
              <a:rPr lang="es-CO" sz="2000" b="1" dirty="0">
                <a:solidFill>
                  <a:srgbClr val="1F3864"/>
                </a:solidFill>
                <a:effectLst/>
                <a:latin typeface="Arial Narrow" panose="020B0606020202030204" pitchFamily="34" charset="0"/>
                <a:ea typeface="Calibri" panose="020F0502020204030204" pitchFamily="34" charset="0"/>
                <a:cs typeface="Arial" panose="020B0604020202020204" pitchFamily="34"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CO" sz="2000" b="1" dirty="0">
                <a:solidFill>
                  <a:srgbClr val="1F3864"/>
                </a:solidFill>
                <a:latin typeface="Arial Narrow" panose="020B0606020202030204" pitchFamily="34" charset="0"/>
                <a:ea typeface="Calibri" panose="020F0502020204030204" pitchFamily="34" charset="0"/>
              </a:rPr>
              <a:t>ALEX ALBERTO TEJADA NUÑEZ</a:t>
            </a:r>
          </a:p>
          <a:p>
            <a:pPr algn="ctr"/>
            <a:r>
              <a:rPr lang="es-CO" sz="2000" dirty="0">
                <a:solidFill>
                  <a:srgbClr val="1F3864"/>
                </a:solidFill>
                <a:effectLst/>
                <a:latin typeface="Arial Narrow" panose="020B0606020202030204" pitchFamily="34" charset="0"/>
                <a:ea typeface="Calibri" panose="020F0502020204030204" pitchFamily="34" charset="0"/>
              </a:rPr>
              <a:t>Director(E) DADIS</a:t>
            </a:r>
            <a:endParaRPr lang="es-CO" sz="1200" dirty="0">
              <a:effectLst/>
              <a:latin typeface="Arial" panose="020B0604020202020204" pitchFamily="34" charset="0"/>
              <a:ea typeface="Calibri" panose="020F0502020204030204" pitchFamily="34" charset="0"/>
            </a:endParaRPr>
          </a:p>
          <a:p>
            <a:pPr algn="ctr"/>
            <a:r>
              <a:rPr lang="es-CO" sz="2000" dirty="0">
                <a:solidFill>
                  <a:srgbClr val="1F3864"/>
                </a:solidFill>
                <a:effectLst/>
                <a:latin typeface="Arial Narrow" panose="020B0606020202030204" pitchFamily="34" charset="0"/>
                <a:ea typeface="Calibri" panose="020F0502020204030204" pitchFamily="34" charset="0"/>
              </a:rPr>
              <a:t> </a:t>
            </a:r>
            <a:endParaRPr lang="es-CO" sz="1200" dirty="0">
              <a:effectLst/>
              <a:latin typeface="Arial" panose="020B0604020202020204" pitchFamily="34" charset="0"/>
              <a:ea typeface="Calibri" panose="020F0502020204030204" pitchFamily="34" charset="0"/>
            </a:endParaRPr>
          </a:p>
          <a:p>
            <a:pPr algn="ctr"/>
            <a:r>
              <a:rPr lang="es-CO" sz="2000" b="1" dirty="0">
                <a:solidFill>
                  <a:srgbClr val="1F3864"/>
                </a:solidFill>
                <a:latin typeface="Arial Narrow" panose="020B0606020202030204" pitchFamily="34" charset="0"/>
                <a:ea typeface="Calibri" panose="020F0502020204030204" pitchFamily="34" charset="0"/>
              </a:rPr>
              <a:t>MONICA JURADO MARQUEZ</a:t>
            </a:r>
            <a:endParaRPr lang="es-CO" sz="1200" dirty="0">
              <a:effectLst/>
              <a:latin typeface="Arial" panose="020B0604020202020204" pitchFamily="34" charset="0"/>
              <a:ea typeface="Calibri" panose="020F0502020204030204" pitchFamily="34" charset="0"/>
            </a:endParaRPr>
          </a:p>
          <a:p>
            <a:pPr algn="ctr"/>
            <a:r>
              <a:rPr lang="es-CO" sz="2000" dirty="0">
                <a:solidFill>
                  <a:srgbClr val="1F3864"/>
                </a:solidFill>
                <a:effectLst/>
                <a:latin typeface="Arial Narrow" panose="020B0606020202030204" pitchFamily="34" charset="0"/>
                <a:ea typeface="Calibri" panose="020F0502020204030204" pitchFamily="34" charset="0"/>
              </a:rPr>
              <a:t>Director operativo de salud pública</a:t>
            </a:r>
            <a:endParaRPr lang="es-CO" sz="1200" dirty="0">
              <a:effectLst/>
              <a:latin typeface="Arial" panose="020B0604020202020204" pitchFamily="34" charset="0"/>
              <a:ea typeface="Calibri" panose="020F0502020204030204" pitchFamily="34" charset="0"/>
            </a:endParaRPr>
          </a:p>
          <a:p>
            <a:pPr algn="ctr"/>
            <a:r>
              <a:rPr lang="es-CO" sz="2000" dirty="0">
                <a:solidFill>
                  <a:srgbClr val="1F3864"/>
                </a:solidFill>
                <a:effectLst/>
                <a:latin typeface="Arial Narrow" panose="020B0606020202030204" pitchFamily="34" charset="0"/>
                <a:ea typeface="Calibri" panose="020F0502020204030204" pitchFamily="34" charset="0"/>
              </a:rPr>
              <a:t> </a:t>
            </a:r>
            <a:endParaRPr lang="es-CO" sz="1200" dirty="0">
              <a:effectLst/>
              <a:latin typeface="Arial" panose="020B0604020202020204" pitchFamily="34" charset="0"/>
              <a:ea typeface="Calibri" panose="020F0502020204030204" pitchFamily="34" charset="0"/>
            </a:endParaRPr>
          </a:p>
          <a:p>
            <a:pPr algn="ctr"/>
            <a:r>
              <a:rPr lang="es-CO" sz="2000" dirty="0">
                <a:solidFill>
                  <a:srgbClr val="1F3864"/>
                </a:solidFill>
                <a:effectLst/>
                <a:latin typeface="Arial Narrow" panose="020B0606020202030204" pitchFamily="34" charset="0"/>
                <a:ea typeface="Calibri" panose="020F0502020204030204" pitchFamily="34" charset="0"/>
              </a:rPr>
              <a:t> </a:t>
            </a:r>
            <a:endParaRPr lang="es-CO" sz="1200" dirty="0">
              <a:effectLst/>
              <a:latin typeface="Arial" panose="020B0604020202020204" pitchFamily="34" charset="0"/>
              <a:ea typeface="Calibri" panose="020F0502020204030204" pitchFamily="34" charset="0"/>
            </a:endParaRPr>
          </a:p>
          <a:p>
            <a:pPr algn="ctr"/>
            <a:r>
              <a:rPr lang="es-CO" sz="2000" b="1" dirty="0">
                <a:solidFill>
                  <a:srgbClr val="1F3864"/>
                </a:solidFill>
                <a:effectLst/>
                <a:latin typeface="Arial Narrow" panose="020B0606020202030204" pitchFamily="34" charset="0"/>
                <a:ea typeface="Calibri" panose="020F0502020204030204" pitchFamily="34" charset="0"/>
              </a:rPr>
              <a:t>EVA MASIEL PEREZ TORRES</a:t>
            </a:r>
            <a:endParaRPr lang="es-CO" sz="1200" dirty="0">
              <a:effectLst/>
              <a:latin typeface="Arial" panose="020B0604020202020204" pitchFamily="34" charset="0"/>
              <a:ea typeface="Calibri" panose="020F0502020204030204" pitchFamily="34" charset="0"/>
            </a:endParaRPr>
          </a:p>
          <a:p>
            <a:pPr algn="ctr"/>
            <a:r>
              <a:rPr lang="es-CO" sz="2000" dirty="0">
                <a:solidFill>
                  <a:srgbClr val="1F3864"/>
                </a:solidFill>
                <a:effectLst/>
                <a:latin typeface="Arial Narrow" panose="020B0606020202030204" pitchFamily="34" charset="0"/>
                <a:ea typeface="Calibri" panose="020F0502020204030204" pitchFamily="34" charset="0"/>
              </a:rPr>
              <a:t>Líder programa de vigilancia en salud pública</a:t>
            </a:r>
            <a:endParaRPr lang="es-CO" sz="1200" dirty="0">
              <a:effectLst/>
              <a:latin typeface="Arial" panose="020B0604020202020204" pitchFamily="34" charset="0"/>
              <a:ea typeface="Calibri" panose="020F0502020204030204" pitchFamily="34" charset="0"/>
            </a:endParaRPr>
          </a:p>
          <a:p>
            <a:pPr algn="ctr"/>
            <a:r>
              <a:rPr lang="es-CO" sz="2000" dirty="0">
                <a:solidFill>
                  <a:srgbClr val="1F3864"/>
                </a:solidFill>
                <a:effectLst/>
                <a:latin typeface="Arial Narrow" panose="020B0606020202030204" pitchFamily="34" charset="0"/>
                <a:ea typeface="Calibri" panose="020F0502020204030204" pitchFamily="34" charset="0"/>
              </a:rPr>
              <a:t> </a:t>
            </a:r>
            <a:endParaRPr lang="es-CO" sz="1200" dirty="0">
              <a:effectLst/>
              <a:latin typeface="Arial" panose="020B0604020202020204" pitchFamily="34" charset="0"/>
              <a:ea typeface="Calibri" panose="020F0502020204030204" pitchFamily="34" charset="0"/>
            </a:endParaRPr>
          </a:p>
          <a:p>
            <a:pPr algn="ctr"/>
            <a:r>
              <a:rPr lang="es-CO" sz="2000" dirty="0">
                <a:solidFill>
                  <a:srgbClr val="1F3864"/>
                </a:solidFill>
                <a:effectLst/>
                <a:latin typeface="Arial Narrow" panose="020B0606020202030204" pitchFamily="34" charset="0"/>
                <a:ea typeface="Calibri" panose="020F0502020204030204" pitchFamily="34" charset="0"/>
              </a:rPr>
              <a:t>ELABORADO POR</a:t>
            </a:r>
            <a:endParaRPr lang="es-CO" sz="1200" dirty="0">
              <a:effectLst/>
              <a:latin typeface="Arial" panose="020B0604020202020204" pitchFamily="34" charset="0"/>
              <a:ea typeface="Calibri" panose="020F0502020204030204" pitchFamily="34" charset="0"/>
            </a:endParaRPr>
          </a:p>
          <a:p>
            <a:pPr algn="ctr"/>
            <a:r>
              <a:rPr lang="es-CO" sz="2000" b="1" dirty="0">
                <a:solidFill>
                  <a:srgbClr val="1F3864"/>
                </a:solidFill>
                <a:effectLst/>
                <a:latin typeface="Arial Narrow" panose="020B0606020202030204" pitchFamily="34" charset="0"/>
                <a:ea typeface="Calibri" panose="020F0502020204030204" pitchFamily="34" charset="0"/>
              </a:rPr>
              <a:t>GLENIA ZURITA MELENDEZ</a:t>
            </a:r>
          </a:p>
          <a:p>
            <a:pPr algn="ctr"/>
            <a:r>
              <a:rPr lang="es-CO" sz="2000" b="1" dirty="0">
                <a:solidFill>
                  <a:srgbClr val="1F3864"/>
                </a:solidFill>
                <a:latin typeface="Arial Narrow" panose="020B0606020202030204" pitchFamily="34" charset="0"/>
                <a:ea typeface="Calibri" panose="020F0502020204030204" pitchFamily="34" charset="0"/>
              </a:rPr>
              <a:t>CARMEN CARMONA</a:t>
            </a:r>
            <a:endParaRPr lang="es-CO" sz="2000" b="1" dirty="0">
              <a:solidFill>
                <a:srgbClr val="1F3864"/>
              </a:solidFill>
              <a:effectLst/>
              <a:latin typeface="Arial Narrow" panose="020B0606020202030204" pitchFamily="34" charset="0"/>
              <a:ea typeface="Calibri" panose="020F0502020204030204" pitchFamily="34" charset="0"/>
            </a:endParaRPr>
          </a:p>
          <a:p>
            <a:pPr algn="ctr"/>
            <a:r>
              <a:rPr lang="es-CO" sz="2000" dirty="0">
                <a:solidFill>
                  <a:srgbClr val="1F3864"/>
                </a:solidFill>
                <a:effectLst/>
                <a:latin typeface="Arial Narrow" panose="020B0606020202030204" pitchFamily="34" charset="0"/>
                <a:ea typeface="Calibri" panose="020F0502020204030204" pitchFamily="34" charset="0"/>
              </a:rPr>
              <a:t>Profesional Universitario</a:t>
            </a:r>
            <a:endParaRPr lang="es-CO" sz="1200" dirty="0">
              <a:effectLst/>
              <a:latin typeface="Arial" panose="020B0604020202020204" pitchFamily="34" charset="0"/>
              <a:ea typeface="Calibri" panose="020F0502020204030204" pitchFamily="34" charset="0"/>
            </a:endParaRPr>
          </a:p>
          <a:p>
            <a:pPr>
              <a:lnSpc>
                <a:spcPct val="107000"/>
              </a:lnSpc>
              <a:spcAft>
                <a:spcPts val="800"/>
              </a:spcAft>
            </a:pPr>
            <a:r>
              <a:rPr lang="es-CO" sz="2000" dirty="0">
                <a:solidFill>
                  <a:srgbClr val="1F3864"/>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descr="Ver las imágenes de origen">
            <a:extLst>
              <a:ext uri="{FF2B5EF4-FFF2-40B4-BE49-F238E27FC236}">
                <a16:creationId xmlns:a16="http://schemas.microsoft.com/office/drawing/2014/main" id="{5F5C1EE3-421C-E991-A2AD-8BBF7BD784C9}"/>
              </a:ext>
            </a:extLst>
          </p:cNvPr>
          <p:cNvPicPr>
            <a:picLocks noChangeAspect="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326707" y="751840"/>
            <a:ext cx="4828589" cy="2512457"/>
          </a:xfrm>
          <a:prstGeom prst="rect">
            <a:avLst/>
          </a:prstGeom>
          <a:noFill/>
        </p:spPr>
      </p:pic>
      <p:pic>
        <p:nvPicPr>
          <p:cNvPr id="4" name="Imagen 3" descr="Logotipo, nombre de la empresa&#10;&#10;Descripción generada automáticamente">
            <a:extLst>
              <a:ext uri="{FF2B5EF4-FFF2-40B4-BE49-F238E27FC236}">
                <a16:creationId xmlns:a16="http://schemas.microsoft.com/office/drawing/2014/main" id="{228E8ADC-C6FD-7296-2B26-92F659633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495" y="3276424"/>
            <a:ext cx="3232785" cy="2829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0567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22772</TotalTime>
  <Words>1774</Words>
  <Application>Microsoft Office PowerPoint</Application>
  <PresentationFormat>Panorámica</PresentationFormat>
  <Paragraphs>139</Paragraphs>
  <Slides>8</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5" baseType="lpstr">
      <vt:lpstr>Arial</vt:lpstr>
      <vt:lpstr>Arial MT</vt:lpstr>
      <vt:lpstr>Arial Narrow</vt:lpstr>
      <vt:lpstr>Calibri</vt:lpstr>
      <vt:lpstr>Calibri Light</vt:lpstr>
      <vt:lpstr>Tema de Office</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Malka Linero</dc:creator>
  <cp:lastModifiedBy>Daniel mateo espitia perz</cp:lastModifiedBy>
  <cp:revision>339</cp:revision>
  <dcterms:created xsi:type="dcterms:W3CDTF">2022-08-09T15:23:31Z</dcterms:created>
  <dcterms:modified xsi:type="dcterms:W3CDTF">2024-08-22T03:58:53Z</dcterms:modified>
</cp:coreProperties>
</file>